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17"/>
  </p:notesMasterIdLst>
  <p:sldIdLst>
    <p:sldId id="344" r:id="rId3"/>
    <p:sldId id="343" r:id="rId4"/>
    <p:sldId id="345" r:id="rId5"/>
    <p:sldId id="351" r:id="rId6"/>
    <p:sldId id="352" r:id="rId7"/>
    <p:sldId id="354" r:id="rId8"/>
    <p:sldId id="346" r:id="rId9"/>
    <p:sldId id="347" r:id="rId10"/>
    <p:sldId id="348" r:id="rId11"/>
    <p:sldId id="349" r:id="rId12"/>
    <p:sldId id="350" r:id="rId13"/>
    <p:sldId id="355" r:id="rId14"/>
    <p:sldId id="356" r:id="rId15"/>
    <p:sldId id="340" r:id="rId16"/>
  </p:sldIdLst>
  <p:sldSz cx="12190413"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3" autoAdjust="0"/>
    <p:restoredTop sz="98312" autoAdjust="0"/>
  </p:normalViewPr>
  <p:slideViewPr>
    <p:cSldViewPr showGuides="1">
      <p:cViewPr varScale="1">
        <p:scale>
          <a:sx n="74" d="100"/>
          <a:sy n="74" d="100"/>
        </p:scale>
        <p:origin x="660" y="54"/>
      </p:cViewPr>
      <p:guideLst>
        <p:guide orient="horz" pos="2160"/>
        <p:guide pos="3840"/>
      </p:guideLst>
    </p:cSldViewPr>
  </p:slideViewPr>
  <p:outlineViewPr>
    <p:cViewPr>
      <p:scale>
        <a:sx n="33" d="100"/>
        <a:sy n="33" d="100"/>
      </p:scale>
      <p:origin x="0" y="-3198"/>
    </p:cViewPr>
  </p:outlineViewPr>
  <p:notesTextViewPr>
    <p:cViewPr>
      <p:scale>
        <a:sx n="100" d="100"/>
        <a:sy n="100" d="100"/>
      </p:scale>
      <p:origin x="0" y="0"/>
    </p:cViewPr>
  </p:notesTextViewPr>
  <p:sorterViewPr>
    <p:cViewPr varScale="1">
      <p:scale>
        <a:sx n="100" d="100"/>
        <a:sy n="100" d="100"/>
      </p:scale>
      <p:origin x="0" y="-49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DE75B9-E354-4F9F-BBAB-64EEC3F334B6}" type="datetimeFigureOut">
              <a:rPr lang="cs-CZ" smtClean="0"/>
              <a:pPr/>
              <a:t>15.10.2016</a:t>
            </a:fld>
            <a:endParaRPr lang="cs-CZ"/>
          </a:p>
        </p:txBody>
      </p:sp>
      <p:sp>
        <p:nvSpPr>
          <p:cNvPr id="4" name="Zástupný symbol pro obrázek snímku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BCD332-1B07-4F20-A7B5-633901CAAD2C}" type="slidenum">
              <a:rPr lang="cs-CZ" smtClean="0"/>
              <a:pPr/>
              <a:t>‹#›</a:t>
            </a:fld>
            <a:endParaRPr lang="cs-CZ"/>
          </a:p>
        </p:txBody>
      </p:sp>
    </p:spTree>
    <p:extLst>
      <p:ext uri="{BB962C8B-B14F-4D97-AF65-F5344CB8AC3E}">
        <p14:creationId xmlns:p14="http://schemas.microsoft.com/office/powerpoint/2010/main" val="2217720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1</a:t>
            </a:fld>
            <a:endParaRPr lang="cs-CZ"/>
          </a:p>
        </p:txBody>
      </p:sp>
    </p:spTree>
    <p:extLst>
      <p:ext uri="{BB962C8B-B14F-4D97-AF65-F5344CB8AC3E}">
        <p14:creationId xmlns:p14="http://schemas.microsoft.com/office/powerpoint/2010/main" val="3528044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10</a:t>
            </a:fld>
            <a:endParaRPr lang="cs-CZ"/>
          </a:p>
        </p:txBody>
      </p:sp>
    </p:spTree>
    <p:extLst>
      <p:ext uri="{BB962C8B-B14F-4D97-AF65-F5344CB8AC3E}">
        <p14:creationId xmlns:p14="http://schemas.microsoft.com/office/powerpoint/2010/main" val="1285803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11</a:t>
            </a:fld>
            <a:endParaRPr lang="cs-CZ"/>
          </a:p>
        </p:txBody>
      </p:sp>
    </p:spTree>
    <p:extLst>
      <p:ext uri="{BB962C8B-B14F-4D97-AF65-F5344CB8AC3E}">
        <p14:creationId xmlns:p14="http://schemas.microsoft.com/office/powerpoint/2010/main" val="2745467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12</a:t>
            </a:fld>
            <a:endParaRPr lang="cs-CZ"/>
          </a:p>
        </p:txBody>
      </p:sp>
    </p:spTree>
    <p:extLst>
      <p:ext uri="{BB962C8B-B14F-4D97-AF65-F5344CB8AC3E}">
        <p14:creationId xmlns:p14="http://schemas.microsoft.com/office/powerpoint/2010/main" val="2328934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13</a:t>
            </a:fld>
            <a:endParaRPr lang="cs-CZ"/>
          </a:p>
        </p:txBody>
      </p:sp>
    </p:spTree>
    <p:extLst>
      <p:ext uri="{BB962C8B-B14F-4D97-AF65-F5344CB8AC3E}">
        <p14:creationId xmlns:p14="http://schemas.microsoft.com/office/powerpoint/2010/main" val="1428575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14</a:t>
            </a:fld>
            <a:endParaRPr lang="cs-CZ"/>
          </a:p>
        </p:txBody>
      </p:sp>
    </p:spTree>
    <p:extLst>
      <p:ext uri="{BB962C8B-B14F-4D97-AF65-F5344CB8AC3E}">
        <p14:creationId xmlns:p14="http://schemas.microsoft.com/office/powerpoint/2010/main" val="884448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2</a:t>
            </a:fld>
            <a:endParaRPr lang="cs-CZ"/>
          </a:p>
        </p:txBody>
      </p:sp>
    </p:spTree>
    <p:extLst>
      <p:ext uri="{BB962C8B-B14F-4D97-AF65-F5344CB8AC3E}">
        <p14:creationId xmlns:p14="http://schemas.microsoft.com/office/powerpoint/2010/main" val="3923827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3</a:t>
            </a:fld>
            <a:endParaRPr lang="cs-CZ"/>
          </a:p>
        </p:txBody>
      </p:sp>
    </p:spTree>
    <p:extLst>
      <p:ext uri="{BB962C8B-B14F-4D97-AF65-F5344CB8AC3E}">
        <p14:creationId xmlns:p14="http://schemas.microsoft.com/office/powerpoint/2010/main" val="318651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4</a:t>
            </a:fld>
            <a:endParaRPr lang="cs-CZ"/>
          </a:p>
        </p:txBody>
      </p:sp>
    </p:spTree>
    <p:extLst>
      <p:ext uri="{BB962C8B-B14F-4D97-AF65-F5344CB8AC3E}">
        <p14:creationId xmlns:p14="http://schemas.microsoft.com/office/powerpoint/2010/main" val="3243202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5</a:t>
            </a:fld>
            <a:endParaRPr lang="cs-CZ"/>
          </a:p>
        </p:txBody>
      </p:sp>
    </p:spTree>
    <p:extLst>
      <p:ext uri="{BB962C8B-B14F-4D97-AF65-F5344CB8AC3E}">
        <p14:creationId xmlns:p14="http://schemas.microsoft.com/office/powerpoint/2010/main" val="2401633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6</a:t>
            </a:fld>
            <a:endParaRPr lang="cs-CZ"/>
          </a:p>
        </p:txBody>
      </p:sp>
    </p:spTree>
    <p:extLst>
      <p:ext uri="{BB962C8B-B14F-4D97-AF65-F5344CB8AC3E}">
        <p14:creationId xmlns:p14="http://schemas.microsoft.com/office/powerpoint/2010/main" val="3782315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7</a:t>
            </a:fld>
            <a:endParaRPr lang="cs-CZ"/>
          </a:p>
        </p:txBody>
      </p:sp>
    </p:spTree>
    <p:extLst>
      <p:ext uri="{BB962C8B-B14F-4D97-AF65-F5344CB8AC3E}">
        <p14:creationId xmlns:p14="http://schemas.microsoft.com/office/powerpoint/2010/main" val="2789660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8</a:t>
            </a:fld>
            <a:endParaRPr lang="cs-CZ"/>
          </a:p>
        </p:txBody>
      </p:sp>
    </p:spTree>
    <p:extLst>
      <p:ext uri="{BB962C8B-B14F-4D97-AF65-F5344CB8AC3E}">
        <p14:creationId xmlns:p14="http://schemas.microsoft.com/office/powerpoint/2010/main" val="2550684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3BCD332-1B07-4F20-A7B5-633901CAAD2C}" type="slidenum">
              <a:rPr lang="cs-CZ" smtClean="0"/>
              <a:pPr/>
              <a:t>9</a:t>
            </a:fld>
            <a:endParaRPr lang="cs-CZ"/>
          </a:p>
        </p:txBody>
      </p:sp>
    </p:spTree>
    <p:extLst>
      <p:ext uri="{BB962C8B-B14F-4D97-AF65-F5344CB8AC3E}">
        <p14:creationId xmlns:p14="http://schemas.microsoft.com/office/powerpoint/2010/main" val="982380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244556" y="2130426"/>
            <a:ext cx="11611289" cy="1470025"/>
          </a:xfrm>
        </p:spPr>
        <p:txBody>
          <a:bodyPr/>
          <a:lstStyle>
            <a:lvl1pPr>
              <a:defRPr sz="4000" b="1"/>
            </a:lvl1pPr>
          </a:lstStyle>
          <a:p>
            <a:r>
              <a:rPr lang="cs-CZ" smtClean="0"/>
              <a:t>Kliknutím lze upravit styl.</a:t>
            </a:r>
            <a:endParaRPr lang="cs-CZ" dirty="0"/>
          </a:p>
        </p:txBody>
      </p:sp>
      <p:sp>
        <p:nvSpPr>
          <p:cNvPr id="6" name="Zástupný symbol pro číslo snímku 5"/>
          <p:cNvSpPr>
            <a:spLocks noGrp="1"/>
          </p:cNvSpPr>
          <p:nvPr>
            <p:ph type="sldNum" sz="quarter" idx="12"/>
          </p:nvPr>
        </p:nvSpPr>
        <p:spPr/>
        <p:txBody>
          <a:bodyPr/>
          <a:lstStyle/>
          <a:p>
            <a:fld id="{6615F30E-6E9F-4DB5-9891-E33B76C4F24F}"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521" y="907190"/>
            <a:ext cx="10971372" cy="541590"/>
          </a:xfrm>
        </p:spPr>
        <p:txBody>
          <a:bodyPr/>
          <a:lstStyle>
            <a:lvl1pPr>
              <a:defRPr sz="4000" b="1"/>
            </a:lvl1pPr>
          </a:lstStyle>
          <a:p>
            <a:r>
              <a:rPr lang="cs-CZ" smtClean="0"/>
              <a:t>Kliknutím lze upravit styl.</a:t>
            </a:r>
            <a:endParaRPr lang="cs-CZ" dirty="0"/>
          </a:p>
        </p:txBody>
      </p:sp>
      <p:sp>
        <p:nvSpPr>
          <p:cNvPr id="3" name="Zástupný symbol pro obsah 2"/>
          <p:cNvSpPr>
            <a:spLocks noGrp="1"/>
          </p:cNvSpPr>
          <p:nvPr>
            <p:ph idx="1"/>
          </p:nvPr>
        </p:nvSpPr>
        <p:spPr>
          <a:xfrm>
            <a:off x="334566" y="1627200"/>
            <a:ext cx="11521280" cy="4412090"/>
          </a:xfrm>
        </p:spPr>
        <p:txBody>
          <a:bodyPr/>
          <a:lstStyle>
            <a:lvl1pPr marL="0" indent="-228600">
              <a:lnSpc>
                <a:spcPct val="114000"/>
              </a:lnSpc>
              <a:spcBef>
                <a:spcPts val="0"/>
              </a:spcBef>
              <a:spcAft>
                <a:spcPts val="600"/>
              </a:spcAft>
              <a:defRPr/>
            </a:lvl1pPr>
            <a:lvl2pPr marL="0" indent="-228600">
              <a:lnSpc>
                <a:spcPct val="114000"/>
              </a:lnSpc>
              <a:spcBef>
                <a:spcPts val="0"/>
              </a:spcBef>
              <a:spcAft>
                <a:spcPts val="600"/>
              </a:spcAft>
              <a:defRPr/>
            </a:lvl2pPr>
            <a:lvl3pPr marL="0" indent="-228600">
              <a:lnSpc>
                <a:spcPct val="114000"/>
              </a:lnSpc>
              <a:spcBef>
                <a:spcPts val="0"/>
              </a:spcBef>
              <a:spcAft>
                <a:spcPts val="600"/>
              </a:spcAft>
              <a:defRPr/>
            </a:lvl3pPr>
            <a:lvl4pPr marL="0" indent="-228600">
              <a:lnSpc>
                <a:spcPct val="114000"/>
              </a:lnSpc>
              <a:spcBef>
                <a:spcPts val="0"/>
              </a:spcBef>
              <a:spcAft>
                <a:spcPts val="600"/>
              </a:spcAft>
              <a:defRPr/>
            </a:lvl4pPr>
            <a:lvl5pPr marL="0" indent="-228600">
              <a:lnSpc>
                <a:spcPct val="114000"/>
              </a:lnSpc>
              <a:spcBef>
                <a:spcPts val="0"/>
              </a:spcBef>
              <a:spcAft>
                <a:spcPts val="600"/>
              </a:spcAft>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6" name="Zástupný symbol pro číslo snímku 5"/>
          <p:cNvSpPr>
            <a:spLocks noGrp="1"/>
          </p:cNvSpPr>
          <p:nvPr>
            <p:ph type="sldNum" sz="quarter" idx="12"/>
          </p:nvPr>
        </p:nvSpPr>
        <p:spPr/>
        <p:txBody>
          <a:bodyPr/>
          <a:lstStyle/>
          <a:p>
            <a:fld id="{6615F30E-6E9F-4DB5-9891-E33B76C4F24F}"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609521" y="773705"/>
            <a:ext cx="10971372" cy="673095"/>
          </a:xfrm>
        </p:spPr>
        <p:txBody>
          <a:bodyPr/>
          <a:lstStyle>
            <a:lvl1pPr>
              <a:defRPr sz="4000" b="1"/>
            </a:lvl1pPr>
          </a:lstStyle>
          <a:p>
            <a:r>
              <a:rPr lang="cs-CZ" smtClean="0"/>
              <a:t>Kliknutím lze upravit styl.</a:t>
            </a:r>
            <a:endParaRPr lang="cs-CZ" dirty="0"/>
          </a:p>
        </p:txBody>
      </p:sp>
      <p:sp>
        <p:nvSpPr>
          <p:cNvPr id="5" name="Zástupný symbol pro číslo snímku 4"/>
          <p:cNvSpPr>
            <a:spLocks noGrp="1"/>
          </p:cNvSpPr>
          <p:nvPr>
            <p:ph type="sldNum" sz="quarter" idx="12"/>
          </p:nvPr>
        </p:nvSpPr>
        <p:spPr/>
        <p:txBody>
          <a:bodyPr/>
          <a:lstStyle/>
          <a:p>
            <a:fld id="{6615F30E-6E9F-4DB5-9891-E33B76C4F24F}" type="slidenum">
              <a:rPr lang="cs-CZ" smtClean="0"/>
              <a:pPr/>
              <a:t>‹#›</a:t>
            </a:fld>
            <a:endParaRPr lang="cs-CZ"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6615F30E-6E9F-4DB5-9891-E33B76C4F24F}"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335317" y="1196752"/>
            <a:ext cx="11519780" cy="2232248"/>
          </a:xfrm>
        </p:spPr>
        <p:txBody>
          <a:bodyPr/>
          <a:lstStyle>
            <a:lvl1pPr algn="ctr">
              <a:defRPr sz="3200">
                <a:solidFill>
                  <a:schemeClr val="tx2"/>
                </a:solidFill>
              </a:defRPr>
            </a:lvl1pPr>
          </a:lstStyle>
          <a:p>
            <a:r>
              <a:rPr lang="cs-CZ" smtClean="0"/>
              <a:t>Kliknutím lze upravit styl.</a:t>
            </a:r>
            <a:endParaRPr lang="cs-CZ" dirty="0"/>
          </a:p>
        </p:txBody>
      </p:sp>
      <p:sp>
        <p:nvSpPr>
          <p:cNvPr id="4" name="Zástupný symbol pro datum 3"/>
          <p:cNvSpPr>
            <a:spLocks noGrp="1"/>
          </p:cNvSpPr>
          <p:nvPr>
            <p:ph type="dt" sz="half" idx="10"/>
          </p:nvPr>
        </p:nvSpPr>
        <p:spPr>
          <a:xfrm>
            <a:off x="609521" y="6356351"/>
            <a:ext cx="2844430" cy="365125"/>
          </a:xfrm>
          <a:prstGeom prst="rect">
            <a:avLst/>
          </a:prstGeom>
        </p:spPr>
        <p:txBody>
          <a:bodyPr/>
          <a:lstStyle>
            <a:lvl1pPr>
              <a:defRPr/>
            </a:lvl1pPr>
          </a:lstStyle>
          <a:p>
            <a:endParaRPr lang="cs-CZ"/>
          </a:p>
        </p:txBody>
      </p:sp>
      <p:sp>
        <p:nvSpPr>
          <p:cNvPr id="5" name="Zástupný symbol pro zápatí 4"/>
          <p:cNvSpPr>
            <a:spLocks noGrp="1"/>
          </p:cNvSpPr>
          <p:nvPr>
            <p:ph type="ftr" sz="quarter" idx="11"/>
          </p:nvPr>
        </p:nvSpPr>
        <p:spPr>
          <a:xfrm>
            <a:off x="4165058" y="6356351"/>
            <a:ext cx="3860297" cy="365125"/>
          </a:xfrm>
          <a:prstGeom prst="rect">
            <a:avLst/>
          </a:prstGeom>
        </p:spPr>
        <p:txBody>
          <a:bodyPr/>
          <a:lstStyle>
            <a:lvl1pPr>
              <a:defRPr/>
            </a:lvl1pPr>
          </a:lstStyle>
          <a:p>
            <a:r>
              <a:rPr lang="pl-PL" smtClean="0"/>
              <a:t>Vysoká škola ekonomie a managementu</a:t>
            </a:r>
            <a:endParaRPr lang="cs-CZ"/>
          </a:p>
        </p:txBody>
      </p:sp>
      <p:sp>
        <p:nvSpPr>
          <p:cNvPr id="6" name="Zástupný symbol pro číslo snímku 5"/>
          <p:cNvSpPr>
            <a:spLocks noGrp="1"/>
          </p:cNvSpPr>
          <p:nvPr>
            <p:ph type="sldNum" sz="quarter" idx="12"/>
          </p:nvPr>
        </p:nvSpPr>
        <p:spPr/>
        <p:txBody>
          <a:bodyPr/>
          <a:lstStyle>
            <a:lvl1pPr>
              <a:defRPr/>
            </a:lvl1pPr>
          </a:lstStyle>
          <a:p>
            <a:fld id="{DF676753-8B9F-49F6-BEDC-F99CFC01236E}"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5"/>
            <a:ext cx="10361613" cy="1470025"/>
          </a:xfrm>
        </p:spPr>
        <p:txBody>
          <a:body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964636" y="4374000"/>
            <a:ext cx="10306145" cy="945210"/>
          </a:xfrm>
        </p:spPr>
        <p:txBody>
          <a:bodyPr>
            <a:normAutofit/>
          </a:bodyP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Klepnutím lze upravit styl předlohy podnadpisů.</a:t>
            </a:r>
            <a:endParaRPr lang="cs-CZ"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a:xfrm>
            <a:off x="11180771" y="6356350"/>
            <a:ext cx="400042" cy="365125"/>
          </a:xfrm>
          <a:prstGeom prst="rect">
            <a:avLst/>
          </a:prstGeom>
        </p:spPr>
        <p:txBody>
          <a:bodyPr/>
          <a:lstStyle/>
          <a:p>
            <a:fld id="{CAF136EC-F377-4181-9235-622A3D818DB9}" type="slidenum">
              <a:rPr lang="cs-CZ" smtClean="0"/>
              <a:pPr/>
              <a:t>‹#›</a:t>
            </a:fld>
            <a:endParaRPr lang="cs-CZ"/>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521" y="1810800"/>
            <a:ext cx="10971372" cy="1143000"/>
          </a:xfrm>
          <a:prstGeom prst="rect">
            <a:avLst/>
          </a:prstGeom>
        </p:spPr>
        <p:txBody>
          <a:bodyPr vert="horz" lIns="91440" tIns="45720" rIns="91440" bIns="45720" rtlCol="0" anchor="ctr">
            <a:noAutofit/>
          </a:body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609521" y="3699030"/>
            <a:ext cx="10971372" cy="2427134"/>
          </a:xfrm>
          <a:prstGeom prst="rect">
            <a:avLst/>
          </a:prstGeom>
        </p:spPr>
        <p:txBody>
          <a:bodyPr vert="horz" lIns="91440" tIns="45720" rIns="91440" bIns="45720" rtlCol="0">
            <a:normAutofit/>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6" name="Zástupný symbol pro číslo snímku 5"/>
          <p:cNvSpPr>
            <a:spLocks noGrp="1"/>
          </p:cNvSpPr>
          <p:nvPr>
            <p:ph type="sldNum" sz="quarter" idx="4"/>
          </p:nvPr>
        </p:nvSpPr>
        <p:spPr>
          <a:xfrm>
            <a:off x="11045755" y="6356351"/>
            <a:ext cx="535137" cy="365125"/>
          </a:xfrm>
          <a:prstGeom prst="rect">
            <a:avLst/>
          </a:prstGeom>
        </p:spPr>
        <p:txBody>
          <a:bodyPr vert="horz" lIns="91440" tIns="45720" rIns="91440" bIns="45720" rtlCol="0" anchor="ctr"/>
          <a:lstStyle>
            <a:lvl1pPr algn="r">
              <a:defRPr sz="1400" b="1">
                <a:solidFill>
                  <a:schemeClr val="tx1"/>
                </a:solidFill>
              </a:defRPr>
            </a:lvl1pPr>
          </a:lstStyle>
          <a:p>
            <a:fld id="{6615F30E-6E9F-4DB5-9891-E33B76C4F24F}" type="slidenum">
              <a:rPr lang="cs-CZ" smtClean="0"/>
              <a:pPr/>
              <a:t>‹#›</a:t>
            </a:fld>
            <a:endParaRPr lang="cs-CZ" dirty="0"/>
          </a:p>
        </p:txBody>
      </p:sp>
      <p:pic>
        <p:nvPicPr>
          <p:cNvPr id="7" name="Obrázek 6" descr="Malé_logo.gif"/>
          <p:cNvPicPr>
            <a:picLocks noChangeAspect="1"/>
          </p:cNvPicPr>
          <p:nvPr/>
        </p:nvPicPr>
        <p:blipFill>
          <a:blip r:embed="rId7" cstate="print"/>
          <a:stretch>
            <a:fillRect/>
          </a:stretch>
        </p:blipFill>
        <p:spPr>
          <a:xfrm>
            <a:off x="7426481" y="188640"/>
            <a:ext cx="4564380" cy="510540"/>
          </a:xfrm>
          <a:prstGeom prst="rect">
            <a:avLst/>
          </a:prstGeom>
        </p:spPr>
      </p:pic>
      <p:sp>
        <p:nvSpPr>
          <p:cNvPr id="4" name="Zástupný symbol pro zápatí 3"/>
          <p:cNvSpPr>
            <a:spLocks noGrp="1"/>
          </p:cNvSpPr>
          <p:nvPr>
            <p:ph type="ftr" sz="quarter" idx="3"/>
          </p:nvPr>
        </p:nvSpPr>
        <p:spPr>
          <a:xfrm>
            <a:off x="4038600" y="6356350"/>
            <a:ext cx="4113213" cy="365125"/>
          </a:xfrm>
          <a:prstGeom prst="rect">
            <a:avLst/>
          </a:prstGeom>
        </p:spPr>
        <p:txBody>
          <a:bodyPr vert="horz" lIns="91440" tIns="45720" rIns="91440" bIns="45720" rtlCol="0" anchor="ctr"/>
          <a:lstStyle>
            <a:lvl1pPr algn="ctr">
              <a:defRPr sz="1200">
                <a:solidFill>
                  <a:schemeClr val="tx1"/>
                </a:solidFill>
              </a:defRPr>
            </a:lvl1pPr>
          </a:lstStyle>
          <a:p>
            <a:r>
              <a:rPr lang="cs-CZ" dirty="0" smtClean="0"/>
              <a:t>Vysoká škola ekonomie a managementu</a:t>
            </a:r>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4" r:id="rId5"/>
  </p:sldLayoutIdLst>
  <p:timing>
    <p:tnLst>
      <p:par>
        <p:cTn id="1" dur="indefinite" restart="never" nodeType="tmRoot"/>
      </p:par>
    </p:tnLst>
  </p:timing>
  <p:hf hdr="0" dt="0"/>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334566" y="1810800"/>
            <a:ext cx="11521280" cy="1143000"/>
          </a:xfrm>
          <a:prstGeom prst="rect">
            <a:avLst/>
          </a:prstGeom>
        </p:spPr>
        <p:txBody>
          <a:bodyPr vert="horz" lIns="91440" tIns="45720" rIns="91440" bIns="45720" rtlCol="0" anchor="ctr">
            <a:noAutofit/>
          </a:body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609600" y="3699030"/>
            <a:ext cx="10971213" cy="2427133"/>
          </a:xfrm>
          <a:prstGeom prst="rect">
            <a:avLst/>
          </a:prstGeom>
        </p:spPr>
        <p:txBody>
          <a:bodyPr vert="horz" lIns="91440" tIns="45720" rIns="91440" bIns="45720" rtlCol="0">
            <a:normAutofit/>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pic>
        <p:nvPicPr>
          <p:cNvPr id="7" name="Obrázek 6" descr="Velké_logo.gif"/>
          <p:cNvPicPr>
            <a:picLocks noChangeAspect="1"/>
          </p:cNvPicPr>
          <p:nvPr/>
        </p:nvPicPr>
        <p:blipFill>
          <a:blip r:embed="rId4" cstate="print"/>
          <a:stretch>
            <a:fillRect/>
          </a:stretch>
        </p:blipFill>
        <p:spPr>
          <a:xfrm>
            <a:off x="1637510" y="117480"/>
            <a:ext cx="8862060" cy="967740"/>
          </a:xfrm>
          <a:prstGeom prst="rect">
            <a:avLst/>
          </a:prstGeom>
        </p:spPr>
      </p:pic>
    </p:spTree>
  </p:cSld>
  <p:clrMap bg1="lt1" tx1="dk1" bg2="lt2" tx2="dk2" accent1="accent1" accent2="accent2" accent3="accent3" accent4="accent4" accent5="accent5" accent6="accent6" hlink="hlink" folHlink="folHlink"/>
  <p:sldLayoutIdLst>
    <p:sldLayoutId id="2147483657" r:id="rId1"/>
    <p:sldLayoutId id="2147483663" r:id="rId2"/>
  </p:sldLayoutIdLst>
  <p:timing>
    <p:tnLst>
      <p:par>
        <p:cTn id="1" dur="indefinite" restart="never" nodeType="tmRoot"/>
      </p:par>
    </p:tnLst>
  </p:timing>
  <p:hf hdr="0" dt="0"/>
  <p:txStyles>
    <p:titleStyle>
      <a:lvl1pPr algn="ctr" defTabSz="914400" rtl="0" eaLnBrk="1" latinLnBrk="0" hangingPunct="1">
        <a:spcBef>
          <a:spcPct val="0"/>
        </a:spcBef>
        <a:buNone/>
        <a:defRPr sz="5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None/>
        <a:defRPr sz="2800" kern="1200">
          <a:solidFill>
            <a:schemeClr val="tx1"/>
          </a:solidFill>
          <a:latin typeface="+mn-lt"/>
          <a:ea typeface="+mn-ea"/>
          <a:cs typeface="+mn-cs"/>
        </a:defRPr>
      </a:lvl1pPr>
      <a:lvl2pPr marL="625475" indent="-625475" algn="l" defTabSz="914400" rtl="0" eaLnBrk="1" latinLnBrk="0" hangingPunct="1">
        <a:spcBef>
          <a:spcPct val="20000"/>
        </a:spcBef>
        <a:buFont typeface="Arial" pitchFamily="34" charset="0"/>
        <a:buChar char="–"/>
        <a:tabLst>
          <a:tab pos="625475" algn="l"/>
        </a:tabLst>
        <a:defRPr sz="2800" kern="1200">
          <a:solidFill>
            <a:schemeClr val="tx1"/>
          </a:solidFill>
          <a:latin typeface="+mn-lt"/>
          <a:ea typeface="+mn-ea"/>
          <a:cs typeface="+mn-cs"/>
        </a:defRPr>
      </a:lvl2pPr>
      <a:lvl3pPr marL="625475" indent="-625475" algn="l" defTabSz="914400" rtl="0" eaLnBrk="1" latinLnBrk="0" hangingPunct="1">
        <a:spcBef>
          <a:spcPct val="20000"/>
        </a:spcBef>
        <a:buFont typeface="Arial" pitchFamily="34" charset="0"/>
        <a:buChar char="•"/>
        <a:tabLst>
          <a:tab pos="625475" algn="l"/>
        </a:tabLst>
        <a:defRPr sz="2400" kern="1200">
          <a:solidFill>
            <a:schemeClr val="tx1"/>
          </a:solidFill>
          <a:latin typeface="+mn-lt"/>
          <a:ea typeface="+mn-ea"/>
          <a:cs typeface="+mn-cs"/>
        </a:defRPr>
      </a:lvl3pPr>
      <a:lvl4pPr marL="625475" indent="-625475" algn="l" defTabSz="914400" rtl="0" eaLnBrk="1" latinLnBrk="0" hangingPunct="1">
        <a:spcBef>
          <a:spcPct val="20000"/>
        </a:spcBef>
        <a:buFont typeface="Arial" pitchFamily="34" charset="0"/>
        <a:buChar char="–"/>
        <a:tabLst>
          <a:tab pos="625475" algn="l"/>
        </a:tabLst>
        <a:defRPr sz="2400" kern="1200">
          <a:solidFill>
            <a:schemeClr val="tx1"/>
          </a:solidFill>
          <a:latin typeface="+mn-lt"/>
          <a:ea typeface="+mn-ea"/>
          <a:cs typeface="+mn-cs"/>
        </a:defRPr>
      </a:lvl4pPr>
      <a:lvl5pPr marL="625475" indent="-625475" algn="l" defTabSz="914400" rtl="0" eaLnBrk="1" latinLnBrk="0" hangingPunct="1">
        <a:spcBef>
          <a:spcPct val="20000"/>
        </a:spcBef>
        <a:buFont typeface="Arial" pitchFamily="34" charset="0"/>
        <a:buChar char="»"/>
        <a:tabLst>
          <a:tab pos="625475" algn="l"/>
        </a:tabLst>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b="1" dirty="0" smtClean="0"/>
              <a:t>8. Lineární algebra</a:t>
            </a:r>
            <a:endParaRPr lang="cs-CZ" sz="6000" b="1" dirty="0"/>
          </a:p>
        </p:txBody>
      </p:sp>
      <p:sp>
        <p:nvSpPr>
          <p:cNvPr id="3" name="Podnadpis 2"/>
          <p:cNvSpPr>
            <a:spLocks noGrp="1"/>
          </p:cNvSpPr>
          <p:nvPr>
            <p:ph type="subTitle" idx="1"/>
          </p:nvPr>
        </p:nvSpPr>
        <p:spPr/>
        <p:txBody>
          <a:bodyPr>
            <a:normAutofit/>
          </a:bodyPr>
          <a:lstStyle/>
          <a:p>
            <a:r>
              <a:rPr lang="cs-CZ" sz="4400" dirty="0" smtClean="0"/>
              <a:t>Jan Coufal, Julie Šmejkalová, Jiří </a:t>
            </a:r>
            <a:r>
              <a:rPr lang="cs-CZ" sz="4400" dirty="0" err="1" smtClean="0"/>
              <a:t>Tobíšek</a:t>
            </a:r>
            <a:endParaRPr lang="cs-CZ" sz="4400" dirty="0"/>
          </a:p>
        </p:txBody>
      </p:sp>
    </p:spTree>
    <p:extLst>
      <p:ext uri="{BB962C8B-B14F-4D97-AF65-F5344CB8AC3E}">
        <p14:creationId xmlns:p14="http://schemas.microsoft.com/office/powerpoint/2010/main" val="3303942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Lineární algebra</a:t>
            </a:r>
            <a:endParaRPr lang="cs-CZ" dirty="0"/>
          </a:p>
        </p:txBody>
      </p:sp>
      <p:sp>
        <p:nvSpPr>
          <p:cNvPr id="3" name="Zástupný symbol pro obsah 2"/>
          <p:cNvSpPr>
            <a:spLocks noGrp="1"/>
          </p:cNvSpPr>
          <p:nvPr>
            <p:ph idx="1"/>
          </p:nvPr>
        </p:nvSpPr>
        <p:spPr>
          <a:xfrm>
            <a:off x="334566" y="1627200"/>
            <a:ext cx="11521280" cy="4754128"/>
          </a:xfrm>
        </p:spPr>
        <p:txBody>
          <a:bodyPr>
            <a:normAutofit fontScale="25000" lnSpcReduction="20000"/>
          </a:bodyPr>
          <a:lstStyle/>
          <a:p>
            <a:pPr>
              <a:lnSpc>
                <a:spcPct val="120000"/>
              </a:lnSpc>
              <a:spcAft>
                <a:spcPts val="0"/>
              </a:spcAft>
            </a:pPr>
            <a:r>
              <a:rPr lang="cs-CZ" sz="11200" dirty="0"/>
              <a:t>Lineární algebra má svoje počátky ve studiu vektorů v kartézském </a:t>
            </a:r>
            <a:r>
              <a:rPr lang="cs-CZ" sz="11200" dirty="0" smtClean="0"/>
              <a:t>dvojrozměrném </a:t>
            </a:r>
            <a:r>
              <a:rPr lang="cs-CZ" sz="11200" dirty="0"/>
              <a:t>a trojrozměrném prostoru. Obecně jsou </a:t>
            </a:r>
            <a:r>
              <a:rPr lang="cs-CZ" sz="11200" dirty="0" smtClean="0"/>
              <a:t>vektory jakékoli </a:t>
            </a:r>
            <a:r>
              <a:rPr lang="cs-CZ" sz="11200" dirty="0"/>
              <a:t>objekty, které lze dobře sčítat a </a:t>
            </a:r>
            <a:r>
              <a:rPr lang="cs-CZ" sz="11200" dirty="0" smtClean="0"/>
              <a:t>násobit </a:t>
            </a:r>
            <a:r>
              <a:rPr lang="cs-CZ" sz="11200" dirty="0"/>
              <a:t>reálným (resp. komplexním)</a:t>
            </a:r>
            <a:r>
              <a:rPr lang="cs-CZ" sz="11200" dirty="0" smtClean="0"/>
              <a:t> číslem.</a:t>
            </a:r>
            <a:endParaRPr lang="cs-CZ" sz="11200" dirty="0"/>
          </a:p>
          <a:p>
            <a:pPr>
              <a:lnSpc>
                <a:spcPct val="120000"/>
              </a:lnSpc>
            </a:pPr>
            <a:r>
              <a:rPr lang="cs-CZ" sz="11200" dirty="0"/>
              <a:t>Vektor je tedy např. o</a:t>
            </a:r>
            <a:r>
              <a:rPr lang="cs-CZ" sz="11200" dirty="0" smtClean="0"/>
              <a:t>rientovaná úsečka, která </a:t>
            </a:r>
            <a:r>
              <a:rPr lang="cs-CZ" sz="11200" dirty="0"/>
              <a:t>je </a:t>
            </a:r>
            <a:r>
              <a:rPr lang="cs-CZ" sz="11200" dirty="0" smtClean="0"/>
              <a:t>charakterizovaná </a:t>
            </a:r>
            <a:r>
              <a:rPr lang="cs-CZ" sz="11200" dirty="0"/>
              <a:t>jak svojí velikostí, která je dána délkou úsečky, tak </a:t>
            </a:r>
            <a:r>
              <a:rPr lang="cs-CZ" sz="11200" dirty="0" smtClean="0"/>
              <a:t>i svým </a:t>
            </a:r>
            <a:r>
              <a:rPr lang="cs-CZ" sz="11200" dirty="0"/>
              <a:t>směrem. </a:t>
            </a:r>
            <a:r>
              <a:rPr lang="cs-CZ" sz="11200" dirty="0" smtClean="0"/>
              <a:t>Takové </a:t>
            </a:r>
            <a:r>
              <a:rPr lang="cs-CZ" sz="11200" dirty="0"/>
              <a:t>vektory slouží dobře ve fyzice jako reprezentace tzv. vektorových veličin (rychlost, síla, elektrický proud, intenzita pole, ...). Vektorem ale může být také polynom, funkce nebo posloupnost. Z těchto vektorů můžeme navíc vybrat takové s nějakou vlastností, která se zachovává sčítáním i násobením </a:t>
            </a:r>
            <a:r>
              <a:rPr lang="cs-CZ" sz="11200" dirty="0" smtClean="0"/>
              <a:t>reálným (resp. komplexním) číslem </a:t>
            </a:r>
            <a:r>
              <a:rPr lang="cs-CZ" sz="11200" dirty="0"/>
              <a:t>(u funkcí spojitost nebo </a:t>
            </a:r>
            <a:r>
              <a:rPr lang="cs-CZ" sz="11200" dirty="0" err="1"/>
              <a:t>diferencovatelnost</a:t>
            </a:r>
            <a:r>
              <a:rPr lang="cs-CZ" sz="11200" dirty="0"/>
              <a:t>, u polynomů nejvyšší stupeň, u posloupností </a:t>
            </a:r>
            <a:r>
              <a:rPr lang="cs-CZ" sz="11200" dirty="0" smtClean="0"/>
              <a:t>omezenost, ...).</a:t>
            </a:r>
            <a:endParaRPr lang="cs-CZ" sz="11200" dirty="0"/>
          </a:p>
          <a:p>
            <a:pPr>
              <a:lnSpc>
                <a:spcPct val="100000"/>
              </a:lnSpc>
            </a:pPr>
            <a:endParaRPr lang="cs-CZ" sz="2800" dirty="0"/>
          </a:p>
          <a:p>
            <a:pPr>
              <a:lnSpc>
                <a:spcPct val="110000"/>
              </a:lnSpc>
              <a:spcAft>
                <a:spcPts val="0"/>
              </a:spcAft>
            </a:pPr>
            <a:endParaRPr lang="cs-CZ" sz="3000" dirty="0" smtClean="0"/>
          </a:p>
          <a:p>
            <a:pPr>
              <a:lnSpc>
                <a:spcPct val="100000"/>
              </a:lnSpc>
              <a:spcAft>
                <a:spcPts val="0"/>
              </a:spcAft>
            </a:pPr>
            <a:endParaRPr lang="cs-CZ" sz="2800" dirty="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10</a:t>
            </a:fld>
            <a:endParaRPr lang="cs-CZ"/>
          </a:p>
        </p:txBody>
      </p:sp>
    </p:spTree>
    <p:extLst>
      <p:ext uri="{BB962C8B-B14F-4D97-AF65-F5344CB8AC3E}">
        <p14:creationId xmlns:p14="http://schemas.microsoft.com/office/powerpoint/2010/main" val="205453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Lineární algebra</a:t>
            </a:r>
            <a:endParaRPr lang="cs-CZ" dirty="0"/>
          </a:p>
        </p:txBody>
      </p:sp>
      <p:sp>
        <p:nvSpPr>
          <p:cNvPr id="3" name="Zástupný symbol pro obsah 2"/>
          <p:cNvSpPr>
            <a:spLocks noGrp="1"/>
          </p:cNvSpPr>
          <p:nvPr>
            <p:ph idx="1"/>
          </p:nvPr>
        </p:nvSpPr>
        <p:spPr>
          <a:xfrm>
            <a:off x="334566" y="1627200"/>
            <a:ext cx="11521280" cy="4754128"/>
          </a:xfrm>
        </p:spPr>
        <p:txBody>
          <a:bodyPr>
            <a:normAutofit fontScale="25000" lnSpcReduction="20000"/>
          </a:bodyPr>
          <a:lstStyle/>
          <a:p>
            <a:pPr>
              <a:lnSpc>
                <a:spcPct val="120000"/>
              </a:lnSpc>
              <a:spcAft>
                <a:spcPts val="0"/>
              </a:spcAft>
            </a:pPr>
            <a:r>
              <a:rPr lang="cs-CZ" sz="11200" dirty="0"/>
              <a:t>Podstata lineární algebry je, že všechna dokázaná tvrzení platí pro všechny vektorové prostory, nezávisle na tom jak definujeme vektor, sčítání vektorů nebo jejich násobení reálným (resp. komplexním) číslem. Stačí pokud splňují podmínky pro vektorový prostor.</a:t>
            </a:r>
          </a:p>
          <a:p>
            <a:pPr>
              <a:lnSpc>
                <a:spcPct val="120000"/>
              </a:lnSpc>
              <a:spcAft>
                <a:spcPts val="0"/>
              </a:spcAft>
            </a:pPr>
            <a:r>
              <a:rPr lang="cs-CZ" sz="11200" dirty="0"/>
              <a:t>U vektorových prostorů je dále důležité, co chápeme jako číslo. Odborně se to nazývá volbou tělesa. Tělesem může být množina, kde lze dělit i odčítat (tedy ne celá čísla). </a:t>
            </a:r>
            <a:r>
              <a:rPr lang="cs-CZ" sz="11200" dirty="0" smtClean="0"/>
              <a:t>Nejmenším </a:t>
            </a:r>
            <a:r>
              <a:rPr lang="cs-CZ" sz="11200" dirty="0"/>
              <a:t>tělesem je </a:t>
            </a:r>
            <a:r>
              <a:rPr lang="cs-CZ" sz="11200" dirty="0" smtClean="0"/>
              <a:t>množina </a:t>
            </a:r>
            <a:r>
              <a:rPr lang="cs-CZ" sz="11200" dirty="0"/>
              <a:t>všech racionálních čísel</a:t>
            </a:r>
            <a:r>
              <a:rPr lang="cs-CZ" sz="11200"/>
              <a:t>, </a:t>
            </a:r>
            <a:r>
              <a:rPr lang="cs-CZ" sz="11200" smtClean="0"/>
              <a:t>nejvíce </a:t>
            </a:r>
            <a:r>
              <a:rPr lang="cs-CZ" sz="11200" dirty="0" smtClean="0"/>
              <a:t>používaná tělesa </a:t>
            </a:r>
            <a:r>
              <a:rPr lang="cs-CZ" sz="11200" dirty="0"/>
              <a:t>jsou </a:t>
            </a:r>
            <a:r>
              <a:rPr lang="cs-CZ" sz="11200" dirty="0" smtClean="0"/>
              <a:t>množiny všech čísel reálných (resp. komplexních).</a:t>
            </a:r>
            <a:endParaRPr lang="cs-CZ" sz="11200" dirty="0"/>
          </a:p>
          <a:p>
            <a:pPr>
              <a:lnSpc>
                <a:spcPct val="120000"/>
              </a:lnSpc>
              <a:spcAft>
                <a:spcPts val="0"/>
              </a:spcAft>
            </a:pPr>
            <a:r>
              <a:rPr lang="cs-CZ" sz="11200" dirty="0"/>
              <a:t>Detailní zkoumání vlastností </a:t>
            </a:r>
            <a:r>
              <a:rPr lang="cs-CZ" sz="11200" dirty="0" smtClean="0"/>
              <a:t>vektorů, matic </a:t>
            </a:r>
            <a:r>
              <a:rPr lang="cs-CZ" sz="11200" dirty="0"/>
              <a:t>a algoritmů prováděných na </a:t>
            </a:r>
            <a:r>
              <a:rPr lang="cs-CZ" sz="11200" dirty="0" smtClean="0"/>
              <a:t>maticích (včetně řešení soustav lineárních rovnic, výpočtu determinantu matice, </a:t>
            </a:r>
            <a:r>
              <a:rPr lang="cs-CZ" sz="11200" dirty="0"/>
              <a:t>vlastních čísel </a:t>
            </a:r>
            <a:r>
              <a:rPr lang="cs-CZ" sz="11200" dirty="0" smtClean="0"/>
              <a:t> a vlastních vektorů matice) </a:t>
            </a:r>
            <a:r>
              <a:rPr lang="cs-CZ" sz="11200" dirty="0"/>
              <a:t>je součástí lineární </a:t>
            </a:r>
            <a:r>
              <a:rPr lang="cs-CZ" sz="11200" dirty="0" smtClean="0"/>
              <a:t>algebry. </a:t>
            </a:r>
            <a:endParaRPr lang="cs-CZ" sz="2800" dirty="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11</a:t>
            </a:fld>
            <a:endParaRPr lang="cs-CZ"/>
          </a:p>
        </p:txBody>
      </p:sp>
    </p:spTree>
    <p:extLst>
      <p:ext uri="{BB962C8B-B14F-4D97-AF65-F5344CB8AC3E}">
        <p14:creationId xmlns:p14="http://schemas.microsoft.com/office/powerpoint/2010/main" val="62637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5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8. Lineární algebra</a:t>
            </a:r>
            <a:endParaRPr lang="cs-CZ" dirty="0"/>
          </a:p>
        </p:txBody>
      </p:sp>
      <p:sp>
        <p:nvSpPr>
          <p:cNvPr id="3" name="Zástupný symbol pro obsah 2"/>
          <p:cNvSpPr>
            <a:spLocks noGrp="1"/>
          </p:cNvSpPr>
          <p:nvPr>
            <p:ph idx="1"/>
          </p:nvPr>
        </p:nvSpPr>
        <p:spPr>
          <a:xfrm>
            <a:off x="334566" y="1627200"/>
            <a:ext cx="11521280" cy="4754128"/>
          </a:xfrm>
        </p:spPr>
        <p:txBody>
          <a:bodyPr>
            <a:noAutofit/>
          </a:bodyPr>
          <a:lstStyle/>
          <a:p>
            <a:pPr>
              <a:lnSpc>
                <a:spcPct val="100000"/>
              </a:lnSpc>
            </a:pPr>
            <a:r>
              <a:rPr lang="cs-CZ" sz="2800" dirty="0" smtClean="0"/>
              <a:t>Tento kurs Matematika VŠEM – Lineární algebra je řešen s</a:t>
            </a:r>
            <a:r>
              <a:rPr lang="cs-CZ" sz="2800" dirty="0"/>
              <a:t> podporou grantu Centra ekonomických studií Vysoké školy ekonomie a </a:t>
            </a:r>
            <a:r>
              <a:rPr lang="cs-CZ" sz="2800" dirty="0" smtClean="0"/>
              <a:t>managementu s </a:t>
            </a:r>
            <a:r>
              <a:rPr lang="cs-CZ" sz="2800" dirty="0" err="1" smtClean="0"/>
              <a:t>reg</a:t>
            </a:r>
            <a:r>
              <a:rPr lang="cs-CZ" sz="2800" dirty="0" smtClean="0"/>
              <a:t>. číslem GCES/0916 </a:t>
            </a:r>
            <a:r>
              <a:rPr lang="cs-CZ" sz="2800" dirty="0"/>
              <a:t>Matematika VŠEM – Lineární </a:t>
            </a:r>
            <a:r>
              <a:rPr lang="cs-CZ" sz="2800" dirty="0" smtClean="0"/>
              <a:t>algebra.</a:t>
            </a:r>
          </a:p>
          <a:p>
            <a:pPr>
              <a:lnSpc>
                <a:spcPct val="100000"/>
              </a:lnSpc>
            </a:pPr>
            <a:r>
              <a:rPr lang="cs-CZ" sz="2800" b="1" i="1" dirty="0" smtClean="0"/>
              <a:t>Základní členění kursu</a:t>
            </a:r>
            <a:r>
              <a:rPr lang="cs-CZ" sz="2800" dirty="0" smtClean="0"/>
              <a:t>:</a:t>
            </a:r>
          </a:p>
          <a:p>
            <a:pPr indent="-457200">
              <a:lnSpc>
                <a:spcPct val="100000"/>
              </a:lnSpc>
            </a:pPr>
            <a:r>
              <a:rPr lang="cs-CZ" sz="2800" b="1" dirty="0" smtClean="0"/>
              <a:t>8.1 </a:t>
            </a:r>
            <a:r>
              <a:rPr lang="cs-CZ" sz="2800" b="1" dirty="0"/>
              <a:t>Aritmetické vektory</a:t>
            </a:r>
            <a:r>
              <a:rPr lang="cs-CZ" sz="2800" dirty="0"/>
              <a:t> (</a:t>
            </a:r>
            <a:r>
              <a:rPr lang="cs-CZ" sz="2800" i="1" dirty="0"/>
              <a:t>r</a:t>
            </a:r>
            <a:r>
              <a:rPr lang="cs-CZ" sz="2800" dirty="0"/>
              <a:t>-rozměrný aritmetický vektorový prostor, součet vektorů, reálný násobek vektoru, nulový a opačný vektor, lineární kombinace vektorů, podprostor, lineární obal skupiny vektorů, lineární závislost a nezávislost vektorů, určující skupina vektorů, báze, skalární součin vektorů). </a:t>
            </a:r>
            <a:endParaRPr lang="cs-CZ" sz="2800" dirty="0" smtClean="0"/>
          </a:p>
          <a:p>
            <a:pPr indent="-457200">
              <a:lnSpc>
                <a:spcPct val="100000"/>
              </a:lnSpc>
            </a:pPr>
            <a:r>
              <a:rPr lang="cs-CZ" sz="2800" b="1" dirty="0" smtClean="0"/>
              <a:t>8.2 </a:t>
            </a:r>
            <a:r>
              <a:rPr lang="cs-CZ" sz="2800" b="1" dirty="0"/>
              <a:t>Matice</a:t>
            </a:r>
            <a:r>
              <a:rPr lang="cs-CZ" sz="2800" dirty="0"/>
              <a:t> (hodnost matice, matice v </a:t>
            </a:r>
            <a:r>
              <a:rPr lang="cs-CZ" sz="2800" dirty="0" smtClean="0"/>
              <a:t>Gaussově {resp</a:t>
            </a:r>
            <a:r>
              <a:rPr lang="cs-CZ" sz="2800" dirty="0"/>
              <a:t>. Jordanově</a:t>
            </a:r>
            <a:r>
              <a:rPr lang="cs-CZ" sz="2800" dirty="0" smtClean="0"/>
              <a:t>} tvaru</a:t>
            </a:r>
            <a:r>
              <a:rPr lang="cs-CZ" sz="2800" dirty="0"/>
              <a:t>, ekvivalence matic, elementární úpravy matice, výpočet hodnosti matice, matice transponovaná, symetrická, nulová, jednotková). </a:t>
            </a:r>
            <a:endParaRPr lang="cs-CZ" sz="2800" dirty="0" smtClean="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12</a:t>
            </a:fld>
            <a:endParaRPr lang="cs-CZ"/>
          </a:p>
        </p:txBody>
      </p:sp>
    </p:spTree>
    <p:extLst>
      <p:ext uri="{BB962C8B-B14F-4D97-AF65-F5344CB8AC3E}">
        <p14:creationId xmlns:p14="http://schemas.microsoft.com/office/powerpoint/2010/main" val="255263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5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25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8. Lineární algebra</a:t>
            </a:r>
            <a:endParaRPr lang="cs-CZ" dirty="0"/>
          </a:p>
        </p:txBody>
      </p:sp>
      <p:sp>
        <p:nvSpPr>
          <p:cNvPr id="3" name="Zástupný symbol pro obsah 2"/>
          <p:cNvSpPr>
            <a:spLocks noGrp="1"/>
          </p:cNvSpPr>
          <p:nvPr>
            <p:ph idx="1"/>
          </p:nvPr>
        </p:nvSpPr>
        <p:spPr>
          <a:xfrm>
            <a:off x="334566" y="1627200"/>
            <a:ext cx="11521280" cy="4754128"/>
          </a:xfrm>
        </p:spPr>
        <p:txBody>
          <a:bodyPr>
            <a:noAutofit/>
          </a:bodyPr>
          <a:lstStyle/>
          <a:p>
            <a:pPr>
              <a:lnSpc>
                <a:spcPct val="100000"/>
              </a:lnSpc>
            </a:pPr>
            <a:r>
              <a:rPr lang="cs-CZ" sz="2800" b="1" i="1" dirty="0"/>
              <a:t>Základní členění kursu</a:t>
            </a:r>
            <a:r>
              <a:rPr lang="cs-CZ" sz="2800" dirty="0"/>
              <a:t>:</a:t>
            </a:r>
          </a:p>
          <a:p>
            <a:pPr>
              <a:lnSpc>
                <a:spcPct val="100000"/>
              </a:lnSpc>
            </a:pPr>
            <a:r>
              <a:rPr lang="cs-CZ" sz="2800" b="1" dirty="0" smtClean="0"/>
              <a:t>8.3 </a:t>
            </a:r>
            <a:r>
              <a:rPr lang="cs-CZ" sz="2800" b="1" dirty="0"/>
              <a:t>Soustavy lineárních rovnic</a:t>
            </a:r>
            <a:r>
              <a:rPr lang="cs-CZ" sz="2800" dirty="0"/>
              <a:t> (matice soustavy, rozšířená matice soustavy, </a:t>
            </a:r>
            <a:r>
              <a:rPr lang="cs-CZ" sz="2800" dirty="0" err="1"/>
              <a:t>Frobeniova</a:t>
            </a:r>
            <a:r>
              <a:rPr lang="cs-CZ" sz="2800" dirty="0"/>
              <a:t> věta, věta o počtu řešení soustavy lineárních rovnic, Gaussova a Jordanova metoda řešení soustav, homogenní soustavy). </a:t>
            </a:r>
            <a:endParaRPr lang="cs-CZ" sz="2800" dirty="0" smtClean="0"/>
          </a:p>
          <a:p>
            <a:pPr>
              <a:lnSpc>
                <a:spcPct val="100000"/>
              </a:lnSpc>
            </a:pPr>
            <a:r>
              <a:rPr lang="cs-CZ" sz="2800" b="1" dirty="0" smtClean="0"/>
              <a:t>8.4 </a:t>
            </a:r>
            <a:r>
              <a:rPr lang="cs-CZ" sz="2800" b="1" dirty="0"/>
              <a:t>Maticová algebra</a:t>
            </a:r>
            <a:r>
              <a:rPr lang="cs-CZ" sz="2800" dirty="0"/>
              <a:t> (součet matic, reálný násobek matice, součin matic, regulární a singulární matice, inverzní matice, Jordanův algoritmus pro výpočet inverzní matice, maticové rovnice, řešení soustavy lin. rovnic užitím inverzní matice). </a:t>
            </a:r>
          </a:p>
          <a:p>
            <a:pPr>
              <a:lnSpc>
                <a:spcPct val="100000"/>
              </a:lnSpc>
            </a:pPr>
            <a:r>
              <a:rPr lang="cs-CZ" sz="2800" b="1" dirty="0" smtClean="0"/>
              <a:t>8.5 </a:t>
            </a:r>
            <a:r>
              <a:rPr lang="cs-CZ" sz="2800" b="1" dirty="0"/>
              <a:t>Determinanty</a:t>
            </a:r>
            <a:r>
              <a:rPr lang="cs-CZ" sz="2800" dirty="0"/>
              <a:t> (výpočet determinantů a jejich použití). </a:t>
            </a:r>
            <a:endParaRPr lang="cs-CZ" sz="2800" dirty="0" smtClean="0"/>
          </a:p>
          <a:p>
            <a:pPr>
              <a:lnSpc>
                <a:spcPct val="100000"/>
              </a:lnSpc>
            </a:pPr>
            <a:r>
              <a:rPr lang="cs-CZ" sz="2800" b="1" dirty="0" smtClean="0"/>
              <a:t>8.6 </a:t>
            </a:r>
            <a:r>
              <a:rPr lang="cs-CZ" sz="2800" b="1" dirty="0"/>
              <a:t>Bilineární a kvadratické formy</a:t>
            </a:r>
            <a:r>
              <a:rPr lang="cs-CZ" sz="2800" dirty="0"/>
              <a:t> (klasifikace a určování druhu kvadratické formy).</a:t>
            </a:r>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13</a:t>
            </a:fld>
            <a:endParaRPr lang="cs-CZ"/>
          </a:p>
        </p:txBody>
      </p:sp>
    </p:spTree>
    <p:extLst>
      <p:ext uri="{BB962C8B-B14F-4D97-AF65-F5344CB8AC3E}">
        <p14:creationId xmlns:p14="http://schemas.microsoft.com/office/powerpoint/2010/main" val="201765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5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25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35317" y="998730"/>
            <a:ext cx="11519780" cy="720080"/>
          </a:xfrm>
        </p:spPr>
        <p:txBody>
          <a:bodyPr/>
          <a:lstStyle/>
          <a:p>
            <a:r>
              <a:rPr lang="cs-CZ" b="1" dirty="0" smtClean="0"/>
              <a:t>Děkuji za pozornost.</a:t>
            </a:r>
            <a:endParaRPr lang="cs-CZ" b="1" dirty="0"/>
          </a:p>
        </p:txBody>
      </p:sp>
      <p:sp>
        <p:nvSpPr>
          <p:cNvPr id="3" name="Veselý obličej 2"/>
          <p:cNvSpPr>
            <a:spLocks noChangeAspect="1"/>
          </p:cNvSpPr>
          <p:nvPr/>
        </p:nvSpPr>
        <p:spPr>
          <a:xfrm>
            <a:off x="4541030" y="2303874"/>
            <a:ext cx="3109940" cy="2880321"/>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Zástupný symbol pro číslo snímku 3"/>
          <p:cNvSpPr>
            <a:spLocks noGrp="1"/>
          </p:cNvSpPr>
          <p:nvPr>
            <p:ph type="sldNum" sz="quarter" idx="12"/>
          </p:nvPr>
        </p:nvSpPr>
        <p:spPr/>
        <p:txBody>
          <a:bodyPr/>
          <a:lstStyle/>
          <a:p>
            <a:fld id="{DF676753-8B9F-49F6-BEDC-F99CFC01236E}" type="slidenum">
              <a:rPr lang="cs-CZ" smtClean="0"/>
              <a:pPr/>
              <a:t>14</a:t>
            </a:fld>
            <a:endParaRPr lang="cs-CZ"/>
          </a:p>
        </p:txBody>
      </p:sp>
      <p:sp>
        <p:nvSpPr>
          <p:cNvPr id="5" name="Zástupný symbol pro zápatí 4"/>
          <p:cNvSpPr>
            <a:spLocks noGrp="1"/>
          </p:cNvSpPr>
          <p:nvPr>
            <p:ph type="ftr" sz="quarter" idx="11"/>
          </p:nvPr>
        </p:nvSpPr>
        <p:spPr/>
        <p:txBody>
          <a:bodyPr/>
          <a:lstStyle/>
          <a:p>
            <a:r>
              <a:rPr lang="pl-PL" dirty="0" smtClean="0"/>
              <a:t>© Vysoká škola ekonomie a managementu, 2016</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accel="50000" decel="50000" autoRev="1" fill="hold" grpId="0" nodeType="after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Algebra</a:t>
            </a:r>
            <a:endParaRPr lang="cs-CZ" dirty="0"/>
          </a:p>
        </p:txBody>
      </p:sp>
      <p:sp>
        <p:nvSpPr>
          <p:cNvPr id="3" name="Zástupný symbol pro obsah 2"/>
          <p:cNvSpPr>
            <a:spLocks noGrp="1"/>
          </p:cNvSpPr>
          <p:nvPr>
            <p:ph idx="1"/>
          </p:nvPr>
        </p:nvSpPr>
        <p:spPr>
          <a:xfrm>
            <a:off x="334566" y="1627200"/>
            <a:ext cx="11521280" cy="4754128"/>
          </a:xfrm>
        </p:spPr>
        <p:txBody>
          <a:bodyPr>
            <a:noAutofit/>
          </a:bodyPr>
          <a:lstStyle/>
          <a:p>
            <a:pPr>
              <a:lnSpc>
                <a:spcPct val="100000"/>
              </a:lnSpc>
              <a:spcAft>
                <a:spcPts val="0"/>
              </a:spcAft>
            </a:pPr>
            <a:r>
              <a:rPr lang="cs-CZ" sz="2800" b="1" dirty="0"/>
              <a:t>Algebra</a:t>
            </a:r>
            <a:r>
              <a:rPr lang="cs-CZ" sz="2800" dirty="0"/>
              <a:t> je odvětví matematiky zabývající se abstrakcí pojmů a vlastností elementárních matematických objektů, jako jsou čísla, polynomy, </a:t>
            </a:r>
            <a:r>
              <a:rPr lang="cs-CZ" sz="2800" dirty="0" smtClean="0"/>
              <a:t>matice </a:t>
            </a:r>
            <a:r>
              <a:rPr lang="cs-CZ" sz="2800" dirty="0"/>
              <a:t>apod. Historicky se dělí na elementární algebru, která byla úzce spjata s vlastnostmi konkrétních objektů a zabývala se </a:t>
            </a:r>
            <a:r>
              <a:rPr lang="cs-CZ" sz="2800" dirty="0" smtClean="0"/>
              <a:t>symbolickou </a:t>
            </a:r>
            <a:r>
              <a:rPr lang="cs-CZ" sz="2800" dirty="0"/>
              <a:t>manipulací s výrazy a řešením rovnic. Abstraktní (též </a:t>
            </a:r>
            <a:r>
              <a:rPr lang="cs-CZ" sz="2800" dirty="0" smtClean="0"/>
              <a:t>moderní) algebra </a:t>
            </a:r>
            <a:r>
              <a:rPr lang="cs-CZ" sz="2800" dirty="0"/>
              <a:t>studuje obecné algebraické struktury</a:t>
            </a:r>
            <a:r>
              <a:rPr lang="cs-CZ" sz="2800" dirty="0" smtClean="0"/>
              <a:t>. Slovo </a:t>
            </a:r>
            <a:r>
              <a:rPr lang="cs-CZ" sz="2800" i="1" dirty="0" smtClean="0"/>
              <a:t>algebra</a:t>
            </a:r>
            <a:r>
              <a:rPr lang="cs-CZ" sz="2800" dirty="0" smtClean="0"/>
              <a:t> </a:t>
            </a:r>
            <a:r>
              <a:rPr lang="cs-CZ" sz="2800" dirty="0"/>
              <a:t>pochází z </a:t>
            </a:r>
            <a:r>
              <a:rPr lang="cs-CZ" sz="2800" dirty="0" smtClean="0"/>
              <a:t>arabského </a:t>
            </a:r>
            <a:r>
              <a:rPr lang="ar-AE" sz="2800" dirty="0"/>
              <a:t>الجبر</a:t>
            </a:r>
            <a:r>
              <a:rPr lang="cs-CZ" sz="2800" dirty="0" smtClean="0"/>
              <a:t> (</a:t>
            </a:r>
            <a:r>
              <a:rPr lang="cs-CZ" sz="2800" dirty="0" smtClean="0"/>
              <a:t>al-</a:t>
            </a:r>
            <a:r>
              <a:rPr lang="cs-CZ" sz="2800" dirty="0" err="1" smtClean="0"/>
              <a:t>džábr</a:t>
            </a:r>
            <a:r>
              <a:rPr lang="cs-CZ" sz="2800" dirty="0" smtClean="0"/>
              <a:t>). Bylo přejato </a:t>
            </a:r>
            <a:r>
              <a:rPr lang="cs-CZ" sz="2800" dirty="0"/>
              <a:t>z názvu knihy </a:t>
            </a:r>
            <a:r>
              <a:rPr lang="cs-CZ" sz="2800" i="1" dirty="0" smtClean="0"/>
              <a:t>Al-</a:t>
            </a:r>
            <a:r>
              <a:rPr lang="cs-CZ" sz="2800" i="1" dirty="0" err="1" smtClean="0"/>
              <a:t>kitáb</a:t>
            </a:r>
            <a:r>
              <a:rPr lang="cs-CZ" sz="2800" i="1" dirty="0" smtClean="0"/>
              <a:t> al-</a:t>
            </a:r>
            <a:r>
              <a:rPr lang="cs-CZ" sz="2800" i="1" dirty="0" err="1" smtClean="0"/>
              <a:t>muchtasar</a:t>
            </a:r>
            <a:r>
              <a:rPr lang="cs-CZ" sz="2800" i="1" dirty="0" smtClean="0"/>
              <a:t> </a:t>
            </a:r>
            <a:r>
              <a:rPr lang="cs-CZ" sz="2800" i="1" dirty="0" err="1"/>
              <a:t>fi</a:t>
            </a:r>
            <a:r>
              <a:rPr lang="cs-CZ" sz="2800" i="1" dirty="0"/>
              <a:t> </a:t>
            </a:r>
            <a:r>
              <a:rPr lang="cs-CZ" sz="2800" i="1" dirty="0" err="1" smtClean="0"/>
              <a:t>hisáb</a:t>
            </a:r>
            <a:r>
              <a:rPr lang="cs-CZ" sz="2800" i="1" dirty="0" smtClean="0"/>
              <a:t> al-</a:t>
            </a:r>
            <a:r>
              <a:rPr lang="cs-CZ" sz="2800" i="1" dirty="0" err="1" smtClean="0"/>
              <a:t>džábr</a:t>
            </a:r>
            <a:r>
              <a:rPr lang="cs-CZ" sz="2800" i="1" dirty="0" smtClean="0"/>
              <a:t> </a:t>
            </a:r>
            <a:r>
              <a:rPr lang="cs-CZ" sz="2800" i="1" dirty="0" err="1" smtClean="0"/>
              <a:t>wa</a:t>
            </a:r>
            <a:r>
              <a:rPr lang="cs-CZ" sz="2800" i="1" dirty="0" smtClean="0"/>
              <a:t>-l-</a:t>
            </a:r>
            <a:r>
              <a:rPr lang="cs-CZ" sz="2800" i="1" dirty="0" err="1" smtClean="0"/>
              <a:t>muqábala</a:t>
            </a:r>
            <a:r>
              <a:rPr lang="cs-CZ" sz="2800" i="1" dirty="0" smtClean="0"/>
              <a:t> </a:t>
            </a:r>
            <a:r>
              <a:rPr lang="cs-CZ" sz="2800" dirty="0" smtClean="0"/>
              <a:t>(česky </a:t>
            </a:r>
            <a:r>
              <a:rPr lang="cs-CZ" sz="2800" i="1" dirty="0" smtClean="0"/>
              <a:t>Souhrnné </a:t>
            </a:r>
            <a:r>
              <a:rPr lang="cs-CZ" sz="2800" i="1" dirty="0"/>
              <a:t>pojednání o počítání </a:t>
            </a:r>
            <a:r>
              <a:rPr lang="cs-CZ" sz="2800" i="1" dirty="0" smtClean="0"/>
              <a:t>doplňováním </a:t>
            </a:r>
            <a:r>
              <a:rPr lang="cs-CZ" sz="2800" i="1" dirty="0"/>
              <a:t>a </a:t>
            </a:r>
            <a:r>
              <a:rPr lang="cs-CZ" sz="2800" i="1" dirty="0" smtClean="0"/>
              <a:t>vyrovnáváním</a:t>
            </a:r>
            <a:r>
              <a:rPr lang="cs-CZ" sz="2800" dirty="0" smtClean="0"/>
              <a:t>), kterou napsal perský matematik </a:t>
            </a:r>
            <a:r>
              <a:rPr lang="cs-CZ" sz="2800" dirty="0"/>
              <a:t>Abú </a:t>
            </a:r>
            <a:r>
              <a:rPr lang="cs-CZ" sz="2800" dirty="0" err="1"/>
              <a:t>Abd</a:t>
            </a:r>
            <a:r>
              <a:rPr lang="cs-CZ" sz="2800" dirty="0"/>
              <a:t> </a:t>
            </a:r>
            <a:r>
              <a:rPr lang="cs-CZ" sz="2800" dirty="0" smtClean="0"/>
              <a:t>Alláh Muhammad </a:t>
            </a:r>
            <a:r>
              <a:rPr lang="cs-CZ" sz="2800" dirty="0" err="1" smtClean="0"/>
              <a:t>ibn</a:t>
            </a:r>
            <a:r>
              <a:rPr lang="cs-CZ" sz="2800" dirty="0" smtClean="0"/>
              <a:t> </a:t>
            </a:r>
            <a:r>
              <a:rPr lang="cs-CZ" sz="2800" dirty="0" err="1" smtClean="0"/>
              <a:t>Músa</a:t>
            </a:r>
            <a:r>
              <a:rPr lang="cs-CZ" sz="2800" dirty="0" smtClean="0"/>
              <a:t> al-</a:t>
            </a:r>
            <a:r>
              <a:rPr lang="cs-CZ" sz="2800" dirty="0" err="1" smtClean="0"/>
              <a:t>Chórezmí</a:t>
            </a:r>
            <a:r>
              <a:rPr lang="cs-CZ" sz="2800" dirty="0" smtClean="0"/>
              <a:t> </a:t>
            </a:r>
            <a:r>
              <a:rPr lang="cs-CZ" sz="2800" dirty="0"/>
              <a:t>Abú </a:t>
            </a:r>
            <a:r>
              <a:rPr lang="cs-CZ" sz="2800" dirty="0" err="1" smtClean="0"/>
              <a:t>Dža'far</a:t>
            </a:r>
            <a:r>
              <a:rPr lang="cs-CZ" sz="2800" dirty="0" smtClean="0"/>
              <a:t> </a:t>
            </a:r>
            <a:r>
              <a:rPr lang="cs-CZ" sz="2800" dirty="0"/>
              <a:t>(asi 780–asi 850</a:t>
            </a:r>
            <a:r>
              <a:rPr lang="cs-CZ" sz="2800" dirty="0" smtClean="0"/>
              <a:t>), většinou krátce zvaného </a:t>
            </a:r>
            <a:r>
              <a:rPr lang="cs-CZ" sz="2800" i="1" dirty="0"/>
              <a:t>al-</a:t>
            </a:r>
            <a:r>
              <a:rPr lang="cs-CZ" sz="2800" i="1" dirty="0" err="1"/>
              <a:t>Chwárizmí</a:t>
            </a:r>
            <a:r>
              <a:rPr lang="cs-CZ" sz="2800" dirty="0"/>
              <a:t> </a:t>
            </a:r>
            <a:r>
              <a:rPr lang="cs-CZ" sz="2800" dirty="0" smtClean="0"/>
              <a:t>nebo </a:t>
            </a:r>
            <a:r>
              <a:rPr lang="cs-CZ" sz="2800" i="1" dirty="0" smtClean="0"/>
              <a:t>al-</a:t>
            </a:r>
            <a:r>
              <a:rPr lang="cs-CZ" sz="2800" i="1" dirty="0" err="1" smtClean="0"/>
              <a:t>Chorezmí</a:t>
            </a:r>
            <a:r>
              <a:rPr lang="cs-CZ" sz="2800" i="1" dirty="0" smtClean="0"/>
              <a:t>. </a:t>
            </a:r>
            <a:r>
              <a:rPr lang="cs-CZ" sz="2800" dirty="0"/>
              <a:t>Jméno </a:t>
            </a:r>
            <a:r>
              <a:rPr lang="cs-CZ" sz="2800" i="1" dirty="0"/>
              <a:t>Al-</a:t>
            </a:r>
            <a:r>
              <a:rPr lang="cs-CZ" sz="2800" i="1" dirty="0" err="1"/>
              <a:t>Chórezmí</a:t>
            </a:r>
            <a:r>
              <a:rPr lang="cs-CZ" sz="2800" dirty="0"/>
              <a:t> bylo ve středověku latinizované na </a:t>
            </a:r>
            <a:r>
              <a:rPr lang="cs-CZ" sz="2800" i="1" dirty="0"/>
              <a:t>Al-</a:t>
            </a:r>
            <a:r>
              <a:rPr lang="cs-CZ" sz="2800" i="1" dirty="0" err="1"/>
              <a:t>Gorizmí</a:t>
            </a:r>
            <a:r>
              <a:rPr lang="cs-CZ" sz="2800" dirty="0"/>
              <a:t>, později </a:t>
            </a:r>
            <a:r>
              <a:rPr lang="cs-CZ" sz="2800" dirty="0" smtClean="0"/>
              <a:t>zkomoleno na </a:t>
            </a:r>
            <a:r>
              <a:rPr lang="cs-CZ" sz="2800" i="1" dirty="0" err="1"/>
              <a:t>Algoritmí</a:t>
            </a:r>
            <a:r>
              <a:rPr lang="cs-CZ" sz="2800" dirty="0"/>
              <a:t> a stalo se základem slova algoritmus. </a:t>
            </a:r>
            <a:endParaRPr lang="cs-CZ" sz="2800" i="1" dirty="0" smtClean="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2</a:t>
            </a:fld>
            <a:endParaRPr lang="cs-CZ"/>
          </a:p>
        </p:txBody>
      </p:sp>
    </p:spTree>
    <p:extLst>
      <p:ext uri="{BB962C8B-B14F-4D97-AF65-F5344CB8AC3E}">
        <p14:creationId xmlns:p14="http://schemas.microsoft.com/office/powerpoint/2010/main" val="224552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Algebra</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a:xfrm>
                <a:off x="334566" y="1627200"/>
                <a:ext cx="11521280" cy="4754128"/>
              </a:xfrm>
            </p:spPr>
            <p:txBody>
              <a:bodyPr>
                <a:noAutofit/>
              </a:bodyPr>
              <a:lstStyle/>
              <a:p>
                <a:pPr>
                  <a:lnSpc>
                    <a:spcPct val="100000"/>
                  </a:lnSpc>
                  <a:spcAft>
                    <a:spcPts val="0"/>
                  </a:spcAft>
                </a:pPr>
                <a:r>
                  <a:rPr lang="cs-CZ" sz="2800" dirty="0" smtClean="0"/>
                  <a:t>Al-</a:t>
                </a:r>
                <a:r>
                  <a:rPr lang="cs-CZ" sz="2800" dirty="0" err="1" smtClean="0"/>
                  <a:t>Chorezmí</a:t>
                </a:r>
                <a:r>
                  <a:rPr lang="cs-CZ" sz="2800" dirty="0" smtClean="0"/>
                  <a:t> </a:t>
                </a:r>
                <a:r>
                  <a:rPr lang="cs-CZ" sz="2800" dirty="0"/>
                  <a:t>pocházel </a:t>
                </a:r>
                <a:r>
                  <a:rPr lang="cs-CZ" sz="2800" dirty="0" smtClean="0"/>
                  <a:t>asi </a:t>
                </a:r>
                <a:r>
                  <a:rPr lang="cs-CZ" sz="2800" dirty="0"/>
                  <a:t>z </a:t>
                </a:r>
                <a:r>
                  <a:rPr lang="cs-CZ" sz="2800" dirty="0" smtClean="0"/>
                  <a:t>oblasti </a:t>
                </a:r>
                <a:r>
                  <a:rPr lang="cs-CZ" sz="2800" dirty="0" err="1"/>
                  <a:t>Chórezm</a:t>
                </a:r>
                <a:r>
                  <a:rPr lang="cs-CZ" sz="2800" dirty="0"/>
                  <a:t> (</a:t>
                </a:r>
                <a:r>
                  <a:rPr lang="cs-CZ" sz="2800" dirty="0" smtClean="0"/>
                  <a:t>dnes okolí města </a:t>
                </a:r>
                <a:r>
                  <a:rPr lang="cs-CZ" sz="2800" dirty="0" err="1" smtClean="0"/>
                  <a:t>Chiva</a:t>
                </a:r>
                <a:r>
                  <a:rPr lang="cs-CZ" sz="2800" dirty="0" smtClean="0"/>
                  <a:t> </a:t>
                </a:r>
                <a:r>
                  <a:rPr lang="cs-CZ" sz="2800" dirty="0"/>
                  <a:t>v Uzbekistánu), jeho jméno znamená v </a:t>
                </a:r>
                <a:r>
                  <a:rPr lang="cs-CZ" sz="2800" dirty="0" smtClean="0"/>
                  <a:t>arabštině, že pochází z </a:t>
                </a:r>
                <a:r>
                  <a:rPr lang="cs-CZ" sz="2800" dirty="0" err="1"/>
                  <a:t>Chórezmu</a:t>
                </a:r>
                <a:r>
                  <a:rPr lang="cs-CZ" sz="2800" dirty="0"/>
                  <a:t>. Některé zdroje uvádějí jako místo narození Bagdád. Jeho rodným jazykem byla pravděpodobně perština. Svá díla však psal v arabštině, která byla tehdy vědeckým jazykem islámského </a:t>
                </a:r>
                <a:r>
                  <a:rPr lang="cs-CZ" sz="2800" dirty="0" smtClean="0"/>
                  <a:t>světa. Žil </a:t>
                </a:r>
                <a:r>
                  <a:rPr lang="cs-CZ" sz="2800" dirty="0"/>
                  <a:t>a působil v Bagdádu na dvoře sedmého chalífy Al-</a:t>
                </a:r>
                <a:r>
                  <a:rPr lang="cs-CZ" sz="2800" dirty="0" err="1"/>
                  <a:t>Ma'múna</a:t>
                </a:r>
                <a:r>
                  <a:rPr lang="cs-CZ" sz="2800" dirty="0"/>
                  <a:t> z </a:t>
                </a:r>
                <a:r>
                  <a:rPr lang="cs-CZ" sz="2800" dirty="0" err="1"/>
                  <a:t>Abbásovské</a:t>
                </a:r>
                <a:r>
                  <a:rPr lang="cs-CZ" sz="2800" dirty="0"/>
                  <a:t> </a:t>
                </a:r>
                <a:r>
                  <a:rPr lang="cs-CZ" sz="2800" dirty="0" smtClean="0"/>
                  <a:t>dynastie. Připisuje </a:t>
                </a:r>
                <a:r>
                  <a:rPr lang="cs-CZ" sz="2800" dirty="0"/>
                  <a:t>se mu také zvyk označovat neznámou veličinu symbolem </a:t>
                </a:r>
                <a14:m>
                  <m:oMath xmlns:m="http://schemas.openxmlformats.org/officeDocument/2006/math">
                    <m:r>
                      <a:rPr lang="cs-CZ" sz="2800" b="0" i="1" smtClean="0">
                        <a:latin typeface="Cambria Math"/>
                      </a:rPr>
                      <m:t>𝑥</m:t>
                    </m:r>
                  </m:oMath>
                </a14:m>
                <a:r>
                  <a:rPr lang="cs-CZ" sz="2800" dirty="0"/>
                  <a:t>. Ve svém </a:t>
                </a:r>
                <a:r>
                  <a:rPr lang="cs-CZ" sz="2800" dirty="0" smtClean="0"/>
                  <a:t>výše zmíněném algebraickém díle popisuje </a:t>
                </a:r>
                <a:r>
                  <a:rPr lang="cs-CZ" sz="2800" dirty="0"/>
                  <a:t>metodu k vyjádření neznámé (</a:t>
                </a:r>
                <a:r>
                  <a:rPr lang="cs-CZ" sz="2800" dirty="0" err="1"/>
                  <a:t>aš-šáí</a:t>
                </a:r>
                <a:r>
                  <a:rPr lang="cs-CZ" sz="2800" dirty="0"/>
                  <a:t>, doslova věc) v rovnici prvního stupně. Na konci označuje věci (</a:t>
                </a:r>
                <a:r>
                  <a:rPr lang="cs-CZ" sz="2800" dirty="0" err="1"/>
                  <a:t>aš-šáí</a:t>
                </a:r>
                <a:r>
                  <a:rPr lang="cs-CZ" sz="2800" dirty="0"/>
                  <a:t>) symbolem </a:t>
                </a:r>
                <a14:m>
                  <m:oMath xmlns:m="http://schemas.openxmlformats.org/officeDocument/2006/math">
                    <m:r>
                      <a:rPr lang="cs-CZ" sz="2800" b="0" i="1" smtClean="0">
                        <a:latin typeface="Cambria Math"/>
                      </a:rPr>
                      <m:t>𝑥</m:t>
                    </m:r>
                  </m:oMath>
                </a14:m>
                <a:r>
                  <a:rPr lang="cs-CZ" sz="2800" dirty="0"/>
                  <a:t>.</a:t>
                </a:r>
              </a:p>
              <a:p>
                <a:pPr>
                  <a:lnSpc>
                    <a:spcPct val="100000"/>
                  </a:lnSpc>
                  <a:spcAft>
                    <a:spcPts val="0"/>
                  </a:spcAft>
                </a:pPr>
                <a:r>
                  <a:rPr lang="cs-CZ" sz="2800" dirty="0"/>
                  <a:t>Al-</a:t>
                </a:r>
                <a:r>
                  <a:rPr lang="cs-CZ" sz="2800" dirty="0" err="1"/>
                  <a:t>Chórezmího</a:t>
                </a:r>
                <a:r>
                  <a:rPr lang="cs-CZ" sz="2800" dirty="0"/>
                  <a:t> lze považovat za otce algebry, protože mj. poprvé formuloval obecný postup </a:t>
                </a:r>
                <a:r>
                  <a:rPr lang="cs-CZ" sz="2800" dirty="0" smtClean="0"/>
                  <a:t>řešení </a:t>
                </a:r>
                <a:r>
                  <a:rPr lang="cs-CZ" sz="2800" dirty="0"/>
                  <a:t>kvadratických rovnic. </a:t>
                </a: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334566" y="1627200"/>
                <a:ext cx="11521280" cy="4754128"/>
              </a:xfrm>
              <a:blipFill rotWithShape="0">
                <a:blip r:embed="rId3"/>
                <a:stretch>
                  <a:fillRect l="-1111" t="-1410" r="-1587" b="-4231"/>
                </a:stretch>
              </a:blipFill>
            </p:spPr>
            <p:txBody>
              <a:bodyPr/>
              <a:lstStyle/>
              <a:p>
                <a:r>
                  <a:rPr lang="cs-CZ">
                    <a:noFill/>
                  </a:rPr>
                  <a:t> </a:t>
                </a:r>
              </a:p>
            </p:txBody>
          </p:sp>
        </mc:Fallback>
      </mc:AlternateContent>
      <p:sp>
        <p:nvSpPr>
          <p:cNvPr id="4" name="Zástupný symbol pro číslo snímku 3"/>
          <p:cNvSpPr>
            <a:spLocks noGrp="1"/>
          </p:cNvSpPr>
          <p:nvPr>
            <p:ph type="sldNum" sz="quarter" idx="12"/>
          </p:nvPr>
        </p:nvSpPr>
        <p:spPr/>
        <p:txBody>
          <a:bodyPr/>
          <a:lstStyle/>
          <a:p>
            <a:fld id="{6615F30E-6E9F-4DB5-9891-E33B76C4F24F}" type="slidenum">
              <a:rPr lang="cs-CZ" smtClean="0"/>
              <a:pPr/>
              <a:t>3</a:t>
            </a:fld>
            <a:endParaRPr lang="cs-CZ"/>
          </a:p>
        </p:txBody>
      </p:sp>
    </p:spTree>
    <p:extLst>
      <p:ext uri="{BB962C8B-B14F-4D97-AF65-F5344CB8AC3E}">
        <p14:creationId xmlns:p14="http://schemas.microsoft.com/office/powerpoint/2010/main" val="265464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smtClean="0"/>
              <a:t>Luca</a:t>
            </a:r>
            <a:r>
              <a:rPr lang="cs-CZ" dirty="0" smtClean="0"/>
              <a:t> </a:t>
            </a:r>
            <a:r>
              <a:rPr lang="cs-CZ" dirty="0" err="1" smtClean="0"/>
              <a:t>Pacioli</a:t>
            </a:r>
            <a:endParaRPr lang="cs-CZ" dirty="0"/>
          </a:p>
        </p:txBody>
      </p:sp>
      <p:sp>
        <p:nvSpPr>
          <p:cNvPr id="3" name="Zástupný symbol pro obsah 2"/>
          <p:cNvSpPr>
            <a:spLocks noGrp="1"/>
          </p:cNvSpPr>
          <p:nvPr>
            <p:ph idx="1"/>
          </p:nvPr>
        </p:nvSpPr>
        <p:spPr>
          <a:xfrm>
            <a:off x="334566" y="1627200"/>
            <a:ext cx="11521280" cy="4754128"/>
          </a:xfrm>
        </p:spPr>
        <p:txBody>
          <a:bodyPr>
            <a:noAutofit/>
          </a:bodyPr>
          <a:lstStyle/>
          <a:p>
            <a:pPr>
              <a:lnSpc>
                <a:spcPct val="100000"/>
              </a:lnSpc>
              <a:spcAft>
                <a:spcPts val="0"/>
              </a:spcAft>
            </a:pPr>
            <a:r>
              <a:rPr lang="cs-CZ" sz="2800" dirty="0" smtClean="0"/>
              <a:t>V r. 1494 vydává </a:t>
            </a:r>
            <a:r>
              <a:rPr lang="cs-CZ" sz="2800" dirty="0" err="1" smtClean="0"/>
              <a:t>Luca</a:t>
            </a:r>
            <a:r>
              <a:rPr lang="cs-CZ" sz="2800" dirty="0" smtClean="0"/>
              <a:t> </a:t>
            </a:r>
            <a:r>
              <a:rPr lang="cs-CZ" sz="2800" dirty="0" err="1" smtClean="0"/>
              <a:t>Pacioli</a:t>
            </a:r>
            <a:r>
              <a:rPr lang="cs-CZ" sz="2800" dirty="0" smtClean="0"/>
              <a:t> v Benátkách  spis </a:t>
            </a:r>
            <a:r>
              <a:rPr lang="it-IT" sz="2800" i="1" dirty="0"/>
              <a:t>Summa de Arithmetica, Geometria, Proportioni et </a:t>
            </a:r>
            <a:r>
              <a:rPr lang="it-IT" sz="2800" i="1" dirty="0" smtClean="0"/>
              <a:t>Proportionalità</a:t>
            </a:r>
            <a:r>
              <a:rPr lang="cs-CZ" sz="2800" i="1" dirty="0" smtClean="0"/>
              <a:t> </a:t>
            </a:r>
            <a:r>
              <a:rPr lang="cs-CZ" sz="2800" dirty="0" smtClean="0"/>
              <a:t>(česky </a:t>
            </a:r>
            <a:r>
              <a:rPr lang="cs-CZ" sz="2800" i="1" dirty="0"/>
              <a:t>Souhrn aritmetiky, geometrie, poměrů a proporcí</a:t>
            </a:r>
            <a:r>
              <a:rPr lang="cs-CZ" sz="2800" dirty="0" smtClean="0"/>
              <a:t>). </a:t>
            </a:r>
          </a:p>
          <a:p>
            <a:pPr>
              <a:lnSpc>
                <a:spcPct val="100000"/>
              </a:lnSpc>
              <a:spcAft>
                <a:spcPts val="0"/>
              </a:spcAft>
            </a:pPr>
            <a:r>
              <a:rPr lang="cs-CZ" sz="2800" dirty="0" err="1" smtClean="0"/>
              <a:t>Summa</a:t>
            </a:r>
            <a:r>
              <a:rPr lang="cs-CZ" sz="2800" dirty="0" smtClean="0"/>
              <a:t> </a:t>
            </a:r>
            <a:r>
              <a:rPr lang="cs-CZ" sz="2800" dirty="0"/>
              <a:t>představovala encyklopedii tehdejších matematických znalostí, tj. šlo o ko­mentovanou sbírku tehdejších matematických problémů a jejich řešení, matematických znalostí a jejich aplikací. Jde o jednu z prvních tištěných matematických knih </a:t>
            </a:r>
            <a:r>
              <a:rPr lang="cs-CZ" sz="2800" dirty="0" smtClean="0"/>
              <a:t>vůbec, </a:t>
            </a:r>
            <a:r>
              <a:rPr lang="cs-CZ" sz="2800" dirty="0"/>
              <a:t>která je napsána italsky, ale ne příliš pěkným </a:t>
            </a:r>
            <a:r>
              <a:rPr lang="cs-CZ" sz="2800" dirty="0" smtClean="0"/>
              <a:t>jazykem (je psána </a:t>
            </a:r>
            <a:r>
              <a:rPr lang="cs-CZ" sz="2800" dirty="0"/>
              <a:t>v toskánském nářečí, protože teprve v té době dochází k vytváření spisovné </a:t>
            </a:r>
            <a:r>
              <a:rPr lang="cs-CZ" sz="2800" dirty="0" smtClean="0"/>
              <a:t>italštiny). </a:t>
            </a:r>
          </a:p>
          <a:p>
            <a:pPr>
              <a:lnSpc>
                <a:spcPct val="100000"/>
              </a:lnSpc>
              <a:spcAft>
                <a:spcPts val="0"/>
              </a:spcAft>
            </a:pPr>
            <a:r>
              <a:rPr lang="cs-CZ" sz="2800" dirty="0" smtClean="0"/>
              <a:t>Mnoho </a:t>
            </a:r>
            <a:r>
              <a:rPr lang="cs-CZ" sz="2800" dirty="0"/>
              <a:t>místa věnuje </a:t>
            </a:r>
            <a:r>
              <a:rPr lang="cs-CZ" sz="2800" dirty="0" err="1"/>
              <a:t>Pacioli</a:t>
            </a:r>
            <a:r>
              <a:rPr lang="cs-CZ" sz="2800" dirty="0"/>
              <a:t> v </a:t>
            </a:r>
            <a:r>
              <a:rPr lang="cs-CZ" sz="2800" dirty="0" err="1"/>
              <a:t>Summě</a:t>
            </a:r>
            <a:r>
              <a:rPr lang="cs-CZ" sz="2800" dirty="0"/>
              <a:t> operacím se zlomky, trojčlence, úměrám, pra­vidlům mylného předpokladu (</a:t>
            </a:r>
            <a:r>
              <a:rPr lang="cs-CZ" sz="2800" i="1" dirty="0" err="1"/>
              <a:t>regula</a:t>
            </a:r>
            <a:r>
              <a:rPr lang="cs-CZ" sz="2800" i="1" dirty="0"/>
              <a:t> </a:t>
            </a:r>
            <a:r>
              <a:rPr lang="cs-CZ" sz="2800" i="1" dirty="0" err="1"/>
              <a:t>falsi</a:t>
            </a:r>
            <a:r>
              <a:rPr lang="cs-CZ" sz="2800" dirty="0"/>
              <a:t> ) a také algebře. </a:t>
            </a:r>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4</a:t>
            </a:fld>
            <a:endParaRPr lang="cs-CZ"/>
          </a:p>
        </p:txBody>
      </p:sp>
    </p:spTree>
    <p:extLst>
      <p:ext uri="{BB962C8B-B14F-4D97-AF65-F5344CB8AC3E}">
        <p14:creationId xmlns:p14="http://schemas.microsoft.com/office/powerpoint/2010/main" val="132148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smtClean="0"/>
              <a:t>Luca</a:t>
            </a:r>
            <a:r>
              <a:rPr lang="cs-CZ" dirty="0" smtClean="0"/>
              <a:t> </a:t>
            </a:r>
            <a:r>
              <a:rPr lang="cs-CZ" dirty="0" err="1" smtClean="0"/>
              <a:t>Pacioli</a:t>
            </a:r>
            <a:endParaRPr lang="cs-CZ" dirty="0"/>
          </a:p>
        </p:txBody>
      </p:sp>
      <p:sp>
        <p:nvSpPr>
          <p:cNvPr id="3" name="Zástupný symbol pro obsah 2"/>
          <p:cNvSpPr>
            <a:spLocks noGrp="1"/>
          </p:cNvSpPr>
          <p:nvPr>
            <p:ph idx="1"/>
          </p:nvPr>
        </p:nvSpPr>
        <p:spPr>
          <a:xfrm>
            <a:off x="334566" y="1627200"/>
            <a:ext cx="11521280" cy="4754128"/>
          </a:xfrm>
        </p:spPr>
        <p:txBody>
          <a:bodyPr>
            <a:noAutofit/>
          </a:bodyPr>
          <a:lstStyle/>
          <a:p>
            <a:pPr>
              <a:lnSpc>
                <a:spcPct val="100000"/>
              </a:lnSpc>
              <a:spcAft>
                <a:spcPts val="0"/>
              </a:spcAft>
            </a:pPr>
            <a:r>
              <a:rPr lang="cs-CZ" sz="2800" dirty="0"/>
              <a:t>Dříve než přejde k algebře, kterou nazývá také </a:t>
            </a:r>
            <a:r>
              <a:rPr lang="cs-CZ" sz="2800" i="1" dirty="0"/>
              <a:t>„</a:t>
            </a:r>
            <a:r>
              <a:rPr lang="cs-CZ" sz="2800" i="1" dirty="0" err="1"/>
              <a:t>regula</a:t>
            </a:r>
            <a:r>
              <a:rPr lang="cs-CZ" sz="2800" i="1" dirty="0"/>
              <a:t> </a:t>
            </a:r>
            <a:r>
              <a:rPr lang="cs-CZ" sz="2800" i="1" dirty="0" err="1"/>
              <a:t>della</a:t>
            </a:r>
            <a:r>
              <a:rPr lang="cs-CZ" sz="2800" i="1" dirty="0"/>
              <a:t> cosa“</a:t>
            </a:r>
            <a:r>
              <a:rPr lang="cs-CZ" sz="2800" dirty="0"/>
              <a:t> (tj. pravidlem o neznámé) nebo také </a:t>
            </a:r>
            <a:r>
              <a:rPr lang="cs-CZ" sz="2800" i="1" dirty="0"/>
              <a:t>„</a:t>
            </a:r>
            <a:r>
              <a:rPr lang="cs-CZ" sz="2800" i="1" dirty="0" err="1"/>
              <a:t>arte</a:t>
            </a:r>
            <a:r>
              <a:rPr lang="cs-CZ" sz="2800" i="1" dirty="0"/>
              <a:t> </a:t>
            </a:r>
            <a:r>
              <a:rPr lang="cs-CZ" sz="2800" i="1" dirty="0" err="1"/>
              <a:t>maggiora</a:t>
            </a:r>
            <a:r>
              <a:rPr lang="cs-CZ" sz="2800" i="1" dirty="0"/>
              <a:t>“</a:t>
            </a:r>
            <a:r>
              <a:rPr lang="cs-CZ" sz="2800" dirty="0"/>
              <a:t> (tj. větší umění), seznamuje čtenáře s algebraickými symboly </a:t>
            </a:r>
            <a:r>
              <a:rPr lang="cs-CZ" sz="2800" dirty="0" smtClean="0"/>
              <a:t>– </a:t>
            </a:r>
            <a:r>
              <a:rPr lang="cs-CZ" sz="2800" i="1" dirty="0" err="1" smtClean="0"/>
              <a:t>caratteri</a:t>
            </a:r>
            <a:r>
              <a:rPr lang="cs-CZ" sz="2800" i="1" dirty="0" smtClean="0"/>
              <a:t> </a:t>
            </a:r>
            <a:r>
              <a:rPr lang="cs-CZ" sz="2800" i="1" dirty="0" smtClean="0"/>
              <a:t>algebraici. </a:t>
            </a:r>
            <a:r>
              <a:rPr lang="cs-CZ" sz="2800" dirty="0" smtClean="0"/>
              <a:t>Používá </a:t>
            </a:r>
            <a:r>
              <a:rPr lang="cs-CZ" sz="2800" dirty="0"/>
              <a:t>svou </a:t>
            </a:r>
            <a:r>
              <a:rPr lang="cs-CZ" sz="2800" dirty="0" err="1" smtClean="0"/>
              <a:t>symboli</a:t>
            </a:r>
            <a:r>
              <a:rPr lang="cs-CZ" sz="2800" dirty="0" smtClean="0"/>
              <a:t>-ku</a:t>
            </a:r>
            <a:r>
              <a:rPr lang="cs-CZ" sz="2800" dirty="0"/>
              <a:t>, protože dnešní symbolika vznikla později. </a:t>
            </a:r>
            <a:r>
              <a:rPr lang="cs-CZ" sz="2800" dirty="0" err="1"/>
              <a:t>Pacioli</a:t>
            </a:r>
            <a:r>
              <a:rPr lang="cs-CZ" sz="2800" dirty="0"/>
              <a:t> objasňuje, že algebra </a:t>
            </a:r>
            <a:r>
              <a:rPr lang="cs-CZ" sz="2800" dirty="0" smtClean="0"/>
              <a:t>spočívá </a:t>
            </a:r>
            <a:r>
              <a:rPr lang="cs-CZ" sz="2800" dirty="0"/>
              <a:t>v „doplňování“ a „kladení proti sobě“ a rozlišuje tři </a:t>
            </a:r>
            <a:r>
              <a:rPr lang="cs-CZ" sz="2800" dirty="0" smtClean="0"/>
              <a:t>„jednoduché</a:t>
            </a:r>
            <a:r>
              <a:rPr lang="cs-CZ" sz="2800" dirty="0"/>
              <a:t>“ a tři „složité“ druhy lineárních a kvadratických rovnic. Aby ulehčil memorování pravidel řeše­ní, uvádí </a:t>
            </a:r>
            <a:r>
              <a:rPr lang="cs-CZ" sz="2800" dirty="0" err="1"/>
              <a:t>Pacioli</a:t>
            </a:r>
            <a:r>
              <a:rPr lang="cs-CZ" sz="2800" dirty="0"/>
              <a:t> pravidla řešení rovnic v latinských hexametrech, které ovšem </a:t>
            </a:r>
            <a:r>
              <a:rPr lang="cs-CZ" sz="2800" dirty="0" smtClean="0"/>
              <a:t>nesvědčí o příliš </a:t>
            </a:r>
            <a:r>
              <a:rPr lang="cs-CZ" sz="2800" dirty="0"/>
              <a:t>velké jazykové obratnosti autorově</a:t>
            </a:r>
            <a:r>
              <a:rPr lang="cs-CZ" sz="2800" dirty="0" smtClean="0"/>
              <a:t>. </a:t>
            </a:r>
            <a:r>
              <a:rPr lang="cs-CZ" sz="2800" dirty="0"/>
              <a:t>Dále </a:t>
            </a:r>
            <a:r>
              <a:rPr lang="cs-CZ" sz="2800" dirty="0" err="1" smtClean="0"/>
              <a:t>vyšetřu</a:t>
            </a:r>
            <a:r>
              <a:rPr lang="cs-CZ" sz="2800" dirty="0" smtClean="0"/>
              <a:t>-je </a:t>
            </a:r>
            <a:r>
              <a:rPr lang="cs-CZ" sz="2800" dirty="0"/>
              <a:t>některé druhy bikvadratických rovnic, které mohou být </a:t>
            </a:r>
            <a:r>
              <a:rPr lang="cs-CZ" sz="2800" dirty="0" smtClean="0"/>
              <a:t>převedeny </a:t>
            </a:r>
            <a:r>
              <a:rPr lang="cs-CZ" sz="2800" dirty="0"/>
              <a:t>na </a:t>
            </a:r>
            <a:r>
              <a:rPr lang="cs-CZ" sz="2800" dirty="0" smtClean="0"/>
              <a:t>před-</a:t>
            </a:r>
            <a:r>
              <a:rPr lang="cs-CZ" sz="2800" dirty="0" err="1" smtClean="0"/>
              <a:t>chozí</a:t>
            </a:r>
            <a:r>
              <a:rPr lang="cs-CZ" sz="2800" dirty="0" smtClean="0"/>
              <a:t> </a:t>
            </a:r>
            <a:r>
              <a:rPr lang="cs-CZ" sz="2800" dirty="0" smtClean="0"/>
              <a:t>typy. </a:t>
            </a:r>
            <a:r>
              <a:rPr lang="cs-CZ" sz="2800" dirty="0" smtClean="0"/>
              <a:t>Spis </a:t>
            </a:r>
            <a:r>
              <a:rPr lang="cs-CZ" sz="2800" dirty="0"/>
              <a:t>obsahuje různé úlohy věnované kupeckým počtům, speciálně jsou zde i pří­klady věnované </a:t>
            </a:r>
            <a:r>
              <a:rPr lang="cs-CZ" sz="2800" dirty="0" smtClean="0"/>
              <a:t>jednoduchému, složitému </a:t>
            </a:r>
            <a:r>
              <a:rPr lang="cs-CZ" sz="2800" dirty="0"/>
              <a:t>i složenému </a:t>
            </a:r>
            <a:r>
              <a:rPr lang="cs-CZ" sz="2800" dirty="0" smtClean="0"/>
              <a:t>úrokování, a </a:t>
            </a:r>
            <a:r>
              <a:rPr lang="cs-CZ" sz="2800" dirty="0" smtClean="0"/>
              <a:t>účetnictví (jde o první učebnici podvojného účetnictví). </a:t>
            </a:r>
            <a:endParaRPr lang="cs-CZ" sz="2800" dirty="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5</a:t>
            </a:fld>
            <a:endParaRPr lang="cs-CZ"/>
          </a:p>
        </p:txBody>
      </p:sp>
    </p:spTree>
    <p:extLst>
      <p:ext uri="{BB962C8B-B14F-4D97-AF65-F5344CB8AC3E}">
        <p14:creationId xmlns:p14="http://schemas.microsoft.com/office/powerpoint/2010/main" val="187396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smtClean="0"/>
              <a:t>Luca</a:t>
            </a:r>
            <a:r>
              <a:rPr lang="cs-CZ" dirty="0" smtClean="0"/>
              <a:t> </a:t>
            </a:r>
            <a:r>
              <a:rPr lang="cs-CZ" dirty="0" err="1" smtClean="0"/>
              <a:t>Pacioli</a:t>
            </a:r>
            <a:endParaRPr lang="cs-CZ" dirty="0"/>
          </a:p>
        </p:txBody>
      </p:sp>
      <p:sp>
        <p:nvSpPr>
          <p:cNvPr id="3" name="Zástupný symbol pro obsah 2"/>
          <p:cNvSpPr>
            <a:spLocks noGrp="1"/>
          </p:cNvSpPr>
          <p:nvPr>
            <p:ph idx="1"/>
          </p:nvPr>
        </p:nvSpPr>
        <p:spPr>
          <a:xfrm>
            <a:off x="334566" y="1628800"/>
            <a:ext cx="3672408" cy="1872208"/>
          </a:xfrm>
        </p:spPr>
        <p:txBody>
          <a:bodyPr>
            <a:noAutofit/>
          </a:bodyPr>
          <a:lstStyle/>
          <a:p>
            <a:pPr>
              <a:lnSpc>
                <a:spcPct val="100000"/>
              </a:lnSpc>
              <a:spcAft>
                <a:spcPts val="0"/>
              </a:spcAft>
            </a:pPr>
            <a:r>
              <a:rPr lang="pl-PL" sz="2800" i="1" dirty="0" smtClean="0"/>
              <a:t>Luca </a:t>
            </a:r>
            <a:r>
              <a:rPr lang="pl-PL" sz="2800" i="1" dirty="0"/>
              <a:t>Pacioli na obraze z roku 1495, za jehož autora je považován Jacopo </a:t>
            </a:r>
            <a:r>
              <a:rPr lang="pl-PL" sz="2800" i="1" dirty="0" smtClean="0"/>
              <a:t>de'Barbari</a:t>
            </a:r>
            <a:endParaRPr lang="cs-CZ" sz="2800" i="1" dirty="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6</a:t>
            </a:fld>
            <a:endParaRPr lang="cs-CZ"/>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0990" y="739945"/>
            <a:ext cx="7126850" cy="5942011"/>
          </a:xfrm>
          <a:prstGeom prst="rect">
            <a:avLst/>
          </a:prstGeom>
        </p:spPr>
      </p:pic>
    </p:spTree>
    <p:extLst>
      <p:ext uri="{BB962C8B-B14F-4D97-AF65-F5344CB8AC3E}">
        <p14:creationId xmlns:p14="http://schemas.microsoft.com/office/powerpoint/2010/main" val="143286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25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Abstraktní (moderní) algebra</a:t>
            </a:r>
            <a:endParaRPr lang="cs-CZ" dirty="0"/>
          </a:p>
        </p:txBody>
      </p:sp>
      <p:sp>
        <p:nvSpPr>
          <p:cNvPr id="3" name="Zástupný symbol pro obsah 2"/>
          <p:cNvSpPr>
            <a:spLocks noGrp="1"/>
          </p:cNvSpPr>
          <p:nvPr>
            <p:ph idx="1"/>
          </p:nvPr>
        </p:nvSpPr>
        <p:spPr>
          <a:xfrm>
            <a:off x="334566" y="1627200"/>
            <a:ext cx="11521280" cy="4754128"/>
          </a:xfrm>
        </p:spPr>
        <p:txBody>
          <a:bodyPr>
            <a:noAutofit/>
          </a:bodyPr>
          <a:lstStyle/>
          <a:p>
            <a:pPr>
              <a:lnSpc>
                <a:spcPct val="100000"/>
              </a:lnSpc>
              <a:spcAft>
                <a:spcPts val="0"/>
              </a:spcAft>
            </a:pPr>
            <a:r>
              <a:rPr lang="cs-CZ" sz="2800" dirty="0" smtClean="0"/>
              <a:t>Až </a:t>
            </a:r>
            <a:r>
              <a:rPr lang="cs-CZ" sz="2800" dirty="0"/>
              <a:t>do poloviny 19. století se algebrou rozuměla teorie řešení rovnic (zejména polynomiálních) a symbolická manipulace s výrazy, dnes tuto část algebry nazýváme elementární algebrou. Důležitými mezníky teorie rovnic bylo nalezení postupů pro řešení kubických a </a:t>
            </a:r>
            <a:r>
              <a:rPr lang="cs-CZ" sz="2800" dirty="0" smtClean="0"/>
              <a:t>kvadratických </a:t>
            </a:r>
            <a:r>
              <a:rPr lang="cs-CZ" sz="2800" dirty="0"/>
              <a:t>rovnic v polovině 16. století. </a:t>
            </a:r>
            <a:r>
              <a:rPr lang="cs-CZ" sz="2800" dirty="0" smtClean="0"/>
              <a:t>Za </a:t>
            </a:r>
            <a:r>
              <a:rPr lang="cs-CZ" sz="2800" dirty="0"/>
              <a:t>přelom mezi elementární a abstraktní algebrou lze považovat práci </a:t>
            </a:r>
            <a:r>
              <a:rPr lang="cs-CZ" sz="2800" dirty="0" smtClean="0"/>
              <a:t>mladého francouzského </a:t>
            </a:r>
            <a:r>
              <a:rPr lang="cs-CZ" sz="2800" dirty="0"/>
              <a:t>matematika </a:t>
            </a:r>
            <a:r>
              <a:rPr lang="cs-CZ" sz="2800" dirty="0" err="1"/>
              <a:t>Évarista</a:t>
            </a:r>
            <a:r>
              <a:rPr lang="cs-CZ" sz="2800" dirty="0"/>
              <a:t> </a:t>
            </a:r>
            <a:r>
              <a:rPr lang="cs-CZ" sz="2800" dirty="0" err="1"/>
              <a:t>Galoise</a:t>
            </a:r>
            <a:r>
              <a:rPr lang="cs-CZ" sz="2800" dirty="0"/>
              <a:t> (</a:t>
            </a:r>
            <a:r>
              <a:rPr lang="cs-CZ" sz="2800" dirty="0" smtClean="0"/>
              <a:t>25.10.1811 – 31.5.1832; zemřel </a:t>
            </a:r>
            <a:r>
              <a:rPr lang="cs-CZ" sz="2800" dirty="0"/>
              <a:t>ve věku 20 let na následky střelného poranění ze souboje</a:t>
            </a:r>
            <a:r>
              <a:rPr lang="cs-CZ" sz="2800" dirty="0" smtClean="0"/>
              <a:t>) z poč. </a:t>
            </a:r>
            <a:r>
              <a:rPr lang="cs-CZ" sz="2800" dirty="0"/>
              <a:t>19. </a:t>
            </a:r>
            <a:r>
              <a:rPr lang="cs-CZ" sz="2800" dirty="0" smtClean="0"/>
              <a:t>stol., </a:t>
            </a:r>
            <a:r>
              <a:rPr lang="cs-CZ" sz="2800" dirty="0"/>
              <a:t>ve které </a:t>
            </a:r>
            <a:r>
              <a:rPr lang="cs-CZ" sz="2800" dirty="0" err="1"/>
              <a:t>Galois</a:t>
            </a:r>
            <a:r>
              <a:rPr lang="cs-CZ" sz="2800" dirty="0"/>
              <a:t> elegantně vysvětlil, proč neexistuje vzorec na </a:t>
            </a:r>
            <a:r>
              <a:rPr lang="cs-CZ" sz="2800" dirty="0" smtClean="0"/>
              <a:t>řešení </a:t>
            </a:r>
            <a:r>
              <a:rPr lang="cs-CZ" sz="2800" dirty="0"/>
              <a:t>rovnic pátého a vyššího stupně</a:t>
            </a:r>
            <a:r>
              <a:rPr lang="cs-CZ" sz="2800" dirty="0" smtClean="0"/>
              <a:t>.</a:t>
            </a:r>
          </a:p>
          <a:p>
            <a:pPr>
              <a:lnSpc>
                <a:spcPct val="100000"/>
              </a:lnSpc>
              <a:spcAft>
                <a:spcPts val="0"/>
              </a:spcAft>
            </a:pPr>
            <a:r>
              <a:rPr lang="cs-CZ" sz="2800" dirty="0"/>
              <a:t>Moderní abstraktní algebra ve své současné podobě a terminologii byla představena v r. 1930 přelomovou knihou </a:t>
            </a:r>
            <a:r>
              <a:rPr lang="cs-CZ" sz="2800" i="1" dirty="0" err="1"/>
              <a:t>Moderne</a:t>
            </a:r>
            <a:r>
              <a:rPr lang="cs-CZ" sz="2800" i="1" dirty="0"/>
              <a:t> algebra </a:t>
            </a:r>
            <a:r>
              <a:rPr lang="cs-CZ" sz="2800" dirty="0"/>
              <a:t>nizozemského matematika </a:t>
            </a:r>
            <a:r>
              <a:rPr lang="cs-CZ" sz="2800" dirty="0" err="1"/>
              <a:t>Bartela</a:t>
            </a:r>
            <a:r>
              <a:rPr lang="cs-CZ" sz="2800" dirty="0"/>
              <a:t> </a:t>
            </a:r>
            <a:r>
              <a:rPr lang="cs-CZ" sz="2800" dirty="0" err="1"/>
              <a:t>Leenderta</a:t>
            </a:r>
            <a:r>
              <a:rPr lang="cs-CZ" sz="2800" dirty="0"/>
              <a:t> van der </a:t>
            </a:r>
            <a:r>
              <a:rPr lang="cs-CZ" sz="2800" dirty="0" err="1"/>
              <a:t>Waerdena</a:t>
            </a:r>
            <a:r>
              <a:rPr lang="cs-CZ" sz="2800" dirty="0"/>
              <a:t>.</a:t>
            </a:r>
            <a:r>
              <a:rPr lang="cs-CZ" sz="2800" dirty="0" smtClean="0"/>
              <a:t> </a:t>
            </a:r>
            <a:endParaRPr lang="cs-CZ" sz="2800" dirty="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7</a:t>
            </a:fld>
            <a:endParaRPr lang="cs-CZ"/>
          </a:p>
        </p:txBody>
      </p:sp>
    </p:spTree>
    <p:extLst>
      <p:ext uri="{BB962C8B-B14F-4D97-AF65-F5344CB8AC3E}">
        <p14:creationId xmlns:p14="http://schemas.microsoft.com/office/powerpoint/2010/main" val="424791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Abstraktní (moderní) </a:t>
            </a:r>
            <a:r>
              <a:rPr lang="cs-CZ" dirty="0" smtClean="0"/>
              <a:t>algebra</a:t>
            </a:r>
            <a:endParaRPr lang="cs-CZ" dirty="0"/>
          </a:p>
        </p:txBody>
      </p:sp>
      <p:sp>
        <p:nvSpPr>
          <p:cNvPr id="3" name="Zástupný symbol pro obsah 2"/>
          <p:cNvSpPr>
            <a:spLocks noGrp="1"/>
          </p:cNvSpPr>
          <p:nvPr>
            <p:ph idx="1"/>
          </p:nvPr>
        </p:nvSpPr>
        <p:spPr>
          <a:xfrm>
            <a:off x="334566" y="1627200"/>
            <a:ext cx="11521280" cy="4754128"/>
          </a:xfrm>
        </p:spPr>
        <p:txBody>
          <a:bodyPr>
            <a:normAutofit fontScale="25000" lnSpcReduction="20000"/>
          </a:bodyPr>
          <a:lstStyle/>
          <a:p>
            <a:pPr>
              <a:lnSpc>
                <a:spcPct val="120000"/>
              </a:lnSpc>
              <a:spcAft>
                <a:spcPts val="0"/>
              </a:spcAft>
            </a:pPr>
            <a:r>
              <a:rPr lang="cs-CZ" sz="11200" dirty="0" smtClean="0"/>
              <a:t>Abstraktní </a:t>
            </a:r>
            <a:r>
              <a:rPr lang="cs-CZ" sz="11200" dirty="0"/>
              <a:t>algebra je oblast matematiky zkoumající abstraktní algebraické struktury. </a:t>
            </a:r>
            <a:r>
              <a:rPr lang="cs-CZ" sz="11200" dirty="0" smtClean="0"/>
              <a:t>Elementární </a:t>
            </a:r>
            <a:r>
              <a:rPr lang="cs-CZ" sz="11200" dirty="0"/>
              <a:t>algebra se zabývá konkrétními objekty (</a:t>
            </a:r>
            <a:r>
              <a:rPr lang="cs-CZ" sz="11200" dirty="0" smtClean="0"/>
              <a:t>např. </a:t>
            </a:r>
            <a:r>
              <a:rPr lang="cs-CZ" sz="11200" dirty="0"/>
              <a:t>reálnými čísly), </a:t>
            </a:r>
            <a:r>
              <a:rPr lang="cs-CZ" sz="11200" dirty="0" smtClean="0"/>
              <a:t>moderní (abstraktní) </a:t>
            </a:r>
            <a:r>
              <a:rPr lang="cs-CZ" sz="11200" dirty="0"/>
              <a:t>algebra se týká jakékoli struktury, která splňuje dané podmínky. </a:t>
            </a:r>
            <a:r>
              <a:rPr lang="cs-CZ" sz="11200" dirty="0" smtClean="0"/>
              <a:t>Např. </a:t>
            </a:r>
            <a:r>
              <a:rPr lang="cs-CZ" sz="11200" dirty="0"/>
              <a:t>pologrupou je každá množina s asociativní binární operací – může to být množina čísel, množina funkcí, množina uspořádaných pětic atd</a:t>
            </a:r>
            <a:r>
              <a:rPr lang="cs-CZ" sz="11200" dirty="0" smtClean="0"/>
              <a:t>. </a:t>
            </a:r>
            <a:r>
              <a:rPr lang="cs-CZ" sz="11200" dirty="0"/>
              <a:t>Výhoda abstraktního přístupu spočívá v tom, že stačí pro daný typ </a:t>
            </a:r>
            <a:r>
              <a:rPr lang="cs-CZ" sz="11200" dirty="0" smtClean="0"/>
              <a:t>struktury </a:t>
            </a:r>
            <a:r>
              <a:rPr lang="cs-CZ" sz="11200" dirty="0"/>
              <a:t>jednou dokázat </a:t>
            </a:r>
            <a:r>
              <a:rPr lang="cs-CZ" sz="11200" dirty="0" smtClean="0"/>
              <a:t>nějaké tvrzení </a:t>
            </a:r>
            <a:r>
              <a:rPr lang="cs-CZ" sz="11200" dirty="0"/>
              <a:t>a můžeme </a:t>
            </a:r>
            <a:r>
              <a:rPr lang="cs-CZ" sz="11200" dirty="0" smtClean="0"/>
              <a:t>je </a:t>
            </a:r>
            <a:r>
              <a:rPr lang="cs-CZ" sz="11200" dirty="0"/>
              <a:t>aplikovat na každou </a:t>
            </a:r>
            <a:r>
              <a:rPr lang="cs-CZ" sz="11200" dirty="0" smtClean="0"/>
              <a:t>strukturu tohoto typu.</a:t>
            </a:r>
          </a:p>
          <a:p>
            <a:pPr>
              <a:lnSpc>
                <a:spcPct val="120000"/>
              </a:lnSpc>
            </a:pPr>
            <a:r>
              <a:rPr lang="cs-CZ" sz="11200" dirty="0" smtClean="0"/>
              <a:t>Výsledky moderní algebry využívají zcela </a:t>
            </a:r>
            <a:r>
              <a:rPr lang="cs-CZ" sz="11200" dirty="0"/>
              <a:t>jistě fyzika (např. </a:t>
            </a:r>
            <a:r>
              <a:rPr lang="cs-CZ" sz="11200" dirty="0" smtClean="0"/>
              <a:t>aplikace </a:t>
            </a:r>
            <a:r>
              <a:rPr lang="cs-CZ" sz="11200" dirty="0"/>
              <a:t>teorie grup k popisu symetrií), informatika (např. abstraktní specifikace databází), kryptografie (</a:t>
            </a:r>
            <a:r>
              <a:rPr lang="cs-CZ" sz="11200" dirty="0" err="1"/>
              <a:t>kryptosystémy</a:t>
            </a:r>
            <a:r>
              <a:rPr lang="cs-CZ" sz="11200" dirty="0"/>
              <a:t> založené na eliptických křivkách, algebraická kryptoanalýza</a:t>
            </a:r>
            <a:r>
              <a:rPr lang="cs-CZ" sz="11200" dirty="0" smtClean="0"/>
              <a:t>) </a:t>
            </a:r>
            <a:r>
              <a:rPr lang="cs-CZ" sz="11200" dirty="0"/>
              <a:t>nebo biologie (využití v sekvenční analýze DNA).</a:t>
            </a:r>
          </a:p>
          <a:p>
            <a:pPr>
              <a:lnSpc>
                <a:spcPct val="100000"/>
              </a:lnSpc>
              <a:spcAft>
                <a:spcPts val="0"/>
              </a:spcAft>
            </a:pPr>
            <a:endParaRPr lang="cs-CZ" sz="2800" dirty="0"/>
          </a:p>
        </p:txBody>
      </p:sp>
      <p:sp>
        <p:nvSpPr>
          <p:cNvPr id="4" name="Zástupný symbol pro číslo snímku 3"/>
          <p:cNvSpPr>
            <a:spLocks noGrp="1"/>
          </p:cNvSpPr>
          <p:nvPr>
            <p:ph type="sldNum" sz="quarter" idx="12"/>
          </p:nvPr>
        </p:nvSpPr>
        <p:spPr/>
        <p:txBody>
          <a:bodyPr/>
          <a:lstStyle/>
          <a:p>
            <a:fld id="{6615F30E-6E9F-4DB5-9891-E33B76C4F24F}" type="slidenum">
              <a:rPr lang="cs-CZ" smtClean="0"/>
              <a:pPr/>
              <a:t>8</a:t>
            </a:fld>
            <a:endParaRPr lang="cs-CZ"/>
          </a:p>
        </p:txBody>
      </p:sp>
    </p:spTree>
    <p:extLst>
      <p:ext uri="{BB962C8B-B14F-4D97-AF65-F5344CB8AC3E}">
        <p14:creationId xmlns:p14="http://schemas.microsoft.com/office/powerpoint/2010/main" val="403200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Lineární algebra</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a:xfrm>
                <a:off x="334566" y="1627200"/>
                <a:ext cx="11521280" cy="4754128"/>
              </a:xfrm>
            </p:spPr>
            <p:txBody>
              <a:bodyPr>
                <a:normAutofit/>
              </a:bodyPr>
              <a:lstStyle/>
              <a:p>
                <a:pPr>
                  <a:lnSpc>
                    <a:spcPct val="100000"/>
                  </a:lnSpc>
                </a:pPr>
                <a:r>
                  <a:rPr lang="cs-CZ" sz="2800" dirty="0" smtClean="0"/>
                  <a:t>Lineární algebra je odvětví algebry, které se zabývá vektory, vektorovými prostory, soustavami lineárních rovnic a lineárními transformacemi. Jelikož vektorové prostory jsou důležitou součástí moderní matematiky, je lineární algebra důležitou součástí jak abstraktní algebry, tak funkcionální analýzy. Aplikovaná lineární algebra se využívá např. v přírodních vědách, sociálních vědách (hlavně ekonomii a sociologii) nebo archeologii.</a:t>
                </a:r>
              </a:p>
              <a:p>
                <a:pPr>
                  <a:lnSpc>
                    <a:spcPct val="100000"/>
                  </a:lnSpc>
                </a:pPr>
                <a:r>
                  <a:rPr lang="cs-CZ" sz="2800" dirty="0"/>
                  <a:t>Moderní lineární algebra vznikla v letech 1843 a 1844. V roce 1843 vymyslel </a:t>
                </a:r>
                <a:r>
                  <a:rPr lang="cs-CZ" sz="2800" dirty="0" smtClean="0"/>
                  <a:t>irský </a:t>
                </a:r>
                <a:r>
                  <a:rPr lang="cs-CZ" sz="2800" dirty="0" smtClean="0"/>
                  <a:t>matematik </a:t>
                </a:r>
                <a:r>
                  <a:rPr lang="cs-CZ" sz="2800" dirty="0" smtClean="0"/>
                  <a:t>a fyzik William </a:t>
                </a:r>
                <a:r>
                  <a:rPr lang="cs-CZ" sz="2800" dirty="0" err="1"/>
                  <a:t>Rowan</a:t>
                </a:r>
                <a:r>
                  <a:rPr lang="cs-CZ" sz="2800" dirty="0"/>
                  <a:t> </a:t>
                </a:r>
                <a:r>
                  <a:rPr lang="cs-CZ" sz="2800" dirty="0" err="1"/>
                  <a:t>Hamilton</a:t>
                </a:r>
                <a:r>
                  <a:rPr lang="cs-CZ" sz="2800" dirty="0"/>
                  <a:t> </a:t>
                </a:r>
                <a:r>
                  <a:rPr lang="cs-CZ" sz="2800" dirty="0" err="1"/>
                  <a:t>kvaterniony</a:t>
                </a:r>
                <a:r>
                  <a:rPr lang="cs-CZ" sz="2800" dirty="0"/>
                  <a:t>. V roce 1844 Hermann </a:t>
                </a:r>
                <a:r>
                  <a:rPr lang="cs-CZ" sz="2800" dirty="0" err="1"/>
                  <a:t>Grassmann</a:t>
                </a:r>
                <a:r>
                  <a:rPr lang="cs-CZ" sz="2800" dirty="0"/>
                  <a:t> publikoval svou knihu </a:t>
                </a:r>
                <a:r>
                  <a:rPr lang="cs-CZ" sz="2800" i="1" dirty="0"/>
                  <a:t>Die </a:t>
                </a:r>
                <a:r>
                  <a:rPr lang="cs-CZ" sz="2800" i="1" dirty="0" err="1"/>
                  <a:t>lineale</a:t>
                </a:r>
                <a:r>
                  <a:rPr lang="cs-CZ" sz="2800" i="1" dirty="0"/>
                  <a:t> </a:t>
                </a:r>
                <a:r>
                  <a:rPr lang="cs-CZ" sz="2800" i="1" dirty="0" err="1"/>
                  <a:t>Ausdehnungslehre</a:t>
                </a:r>
                <a:r>
                  <a:rPr lang="cs-CZ" sz="2800" dirty="0"/>
                  <a:t>. V roce 1857 pak Arthur </a:t>
                </a:r>
                <a:r>
                  <a:rPr lang="cs-CZ" sz="2800" dirty="0" err="1"/>
                  <a:t>Cayley</a:t>
                </a:r>
                <a:r>
                  <a:rPr lang="cs-CZ" sz="2800" dirty="0"/>
                  <a:t> publikoval svou ideu matic (velikosti </a:t>
                </a:r>
                <a14:m>
                  <m:oMath xmlns:m="http://schemas.openxmlformats.org/officeDocument/2006/math">
                    <m:r>
                      <a:rPr lang="cs-CZ" sz="2800" b="0" i="1" smtClean="0">
                        <a:latin typeface="Cambria Math"/>
                      </a:rPr>
                      <m:t>2</m:t>
                    </m:r>
                    <m:r>
                      <a:rPr lang="cs-CZ" sz="2800" b="0" i="1" smtClean="0">
                        <a:latin typeface="Cambria Math"/>
                        <a:ea typeface="Cambria Math"/>
                      </a:rPr>
                      <m:t>×</m:t>
                    </m:r>
                    <m:r>
                      <a:rPr lang="cs-CZ" sz="2800" b="0" i="1" smtClean="0">
                        <a:latin typeface="Cambria Math"/>
                        <a:ea typeface="Cambria Math"/>
                      </a:rPr>
                      <m:t>2</m:t>
                    </m:r>
                  </m:oMath>
                </a14:m>
                <a:r>
                  <a:rPr lang="cs-CZ" sz="2800" dirty="0"/>
                  <a:t>).</a:t>
                </a:r>
              </a:p>
              <a:p>
                <a:pPr>
                  <a:lnSpc>
                    <a:spcPct val="110000"/>
                  </a:lnSpc>
                  <a:spcAft>
                    <a:spcPts val="0"/>
                  </a:spcAft>
                </a:pPr>
                <a:endParaRPr lang="cs-CZ" sz="3000" dirty="0" smtClean="0"/>
              </a:p>
              <a:p>
                <a:pPr>
                  <a:lnSpc>
                    <a:spcPct val="100000"/>
                  </a:lnSpc>
                  <a:spcAft>
                    <a:spcPts val="0"/>
                  </a:spcAft>
                </a:pPr>
                <a:endParaRPr lang="cs-CZ" sz="2800"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334566" y="1627200"/>
                <a:ext cx="11521280" cy="4754128"/>
              </a:xfrm>
              <a:blipFill rotWithShape="0">
                <a:blip r:embed="rId3"/>
                <a:stretch>
                  <a:fillRect l="-1111" t="-1410"/>
                </a:stretch>
              </a:blipFill>
            </p:spPr>
            <p:txBody>
              <a:bodyPr/>
              <a:lstStyle/>
              <a:p>
                <a:r>
                  <a:rPr lang="cs-CZ">
                    <a:noFill/>
                  </a:rPr>
                  <a:t> </a:t>
                </a:r>
              </a:p>
            </p:txBody>
          </p:sp>
        </mc:Fallback>
      </mc:AlternateContent>
      <p:sp>
        <p:nvSpPr>
          <p:cNvPr id="4" name="Zástupný symbol pro číslo snímku 3"/>
          <p:cNvSpPr>
            <a:spLocks noGrp="1"/>
          </p:cNvSpPr>
          <p:nvPr>
            <p:ph type="sldNum" sz="quarter" idx="12"/>
          </p:nvPr>
        </p:nvSpPr>
        <p:spPr/>
        <p:txBody>
          <a:bodyPr/>
          <a:lstStyle/>
          <a:p>
            <a:fld id="{6615F30E-6E9F-4DB5-9891-E33B76C4F24F}" type="slidenum">
              <a:rPr lang="cs-CZ" smtClean="0"/>
              <a:pPr/>
              <a:t>9</a:t>
            </a:fld>
            <a:endParaRPr lang="cs-CZ"/>
          </a:p>
        </p:txBody>
      </p:sp>
    </p:spTree>
    <p:extLst>
      <p:ext uri="{BB962C8B-B14F-4D97-AF65-F5344CB8AC3E}">
        <p14:creationId xmlns:p14="http://schemas.microsoft.com/office/powerpoint/2010/main" val="92296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atematika_VŠEM_new">
  <a:themeElements>
    <a:clrScheme name="MatematikaVSEM">
      <a:dk1>
        <a:sysClr val="windowText" lastClr="000000"/>
      </a:dk1>
      <a:lt1>
        <a:sysClr val="window" lastClr="FFFFFF"/>
      </a:lt1>
      <a:dk2>
        <a:srgbClr val="2A63A8"/>
      </a:dk2>
      <a:lt2>
        <a:srgbClr val="F9E913"/>
      </a:lt2>
      <a:accent1>
        <a:srgbClr val="FF0000"/>
      </a:accent1>
      <a:accent2>
        <a:srgbClr val="974806"/>
      </a:accent2>
      <a:accent3>
        <a:srgbClr val="4F6128"/>
      </a:accent3>
      <a:accent4>
        <a:srgbClr val="9BBB59"/>
      </a:accent4>
      <a:accent5>
        <a:srgbClr val="17365D"/>
      </a:accent5>
      <a:accent6>
        <a:srgbClr val="F79646"/>
      </a:accent6>
      <a:hlink>
        <a:srgbClr val="0000FF"/>
      </a:hlink>
      <a:folHlink>
        <a:srgbClr val="102C33"/>
      </a:folHlink>
    </a:clrScheme>
    <a:fontScheme name="Times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tematika_VŠEM_new.potx" id="{6FD42434-6301-4F8F-989D-E62FD27E81B9}" vid="{E46D94C2-06D8-4081-9868-4E263E6C77D1}"/>
    </a:ext>
  </a:extLst>
</a:theme>
</file>

<file path=ppt/theme/theme2.xml><?xml version="1.0" encoding="utf-8"?>
<a:theme xmlns:a="http://schemas.openxmlformats.org/drawingml/2006/main" name="Vlastní návrh">
  <a:themeElements>
    <a:clrScheme name="MatematikaVSEM">
      <a:dk1>
        <a:sysClr val="windowText" lastClr="000000"/>
      </a:dk1>
      <a:lt1>
        <a:sysClr val="window" lastClr="FFFFFF"/>
      </a:lt1>
      <a:dk2>
        <a:srgbClr val="2A63A8"/>
      </a:dk2>
      <a:lt2>
        <a:srgbClr val="F9E913"/>
      </a:lt2>
      <a:accent1>
        <a:srgbClr val="FF0000"/>
      </a:accent1>
      <a:accent2>
        <a:srgbClr val="974806"/>
      </a:accent2>
      <a:accent3>
        <a:srgbClr val="4F6128"/>
      </a:accent3>
      <a:accent4>
        <a:srgbClr val="9BBB59"/>
      </a:accent4>
      <a:accent5>
        <a:srgbClr val="17365D"/>
      </a:accent5>
      <a:accent6>
        <a:srgbClr val="F79646"/>
      </a:accent6>
      <a:hlink>
        <a:srgbClr val="0000FF"/>
      </a:hlink>
      <a:folHlink>
        <a:srgbClr val="102C33"/>
      </a:folHlink>
    </a:clrScheme>
    <a:fontScheme name="Matematika_VŠEM">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tematika_VŠEM_new.potx" id="{6FD42434-6301-4F8F-989D-E62FD27E81B9}" vid="{64117493-8BD5-452C-827B-068BC7B340A7}"/>
    </a:ext>
  </a:ext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Matematika_VŠEM_new</Template>
  <TotalTime>270</TotalTime>
  <Words>1392</Words>
  <Application>Microsoft Office PowerPoint</Application>
  <PresentationFormat>Vlastní</PresentationFormat>
  <Paragraphs>72</Paragraphs>
  <Slides>14</Slides>
  <Notes>14</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14</vt:i4>
      </vt:variant>
    </vt:vector>
  </HeadingPairs>
  <TitlesOfParts>
    <vt:vector size="20" baseType="lpstr">
      <vt:lpstr>Arial</vt:lpstr>
      <vt:lpstr>Calibri</vt:lpstr>
      <vt:lpstr>Cambria Math</vt:lpstr>
      <vt:lpstr>Times New Roman</vt:lpstr>
      <vt:lpstr>Matematika_VŠEM_new</vt:lpstr>
      <vt:lpstr>Vlastní návrh</vt:lpstr>
      <vt:lpstr>8. Lineární algebra</vt:lpstr>
      <vt:lpstr>Algebra</vt:lpstr>
      <vt:lpstr>Algebra</vt:lpstr>
      <vt:lpstr>Luca Pacioli</vt:lpstr>
      <vt:lpstr>Luca Pacioli</vt:lpstr>
      <vt:lpstr>Luca Pacioli</vt:lpstr>
      <vt:lpstr>Abstraktní (moderní) algebra</vt:lpstr>
      <vt:lpstr>Abstraktní (moderní) algebra</vt:lpstr>
      <vt:lpstr>Lineární algebra</vt:lpstr>
      <vt:lpstr>Lineární algebra</vt:lpstr>
      <vt:lpstr>Lineární algebra</vt:lpstr>
      <vt:lpstr>8. Lineární algebra</vt:lpstr>
      <vt:lpstr>8. Lineární algebra</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PC</dc:creator>
  <cp:lastModifiedBy>studijni001</cp:lastModifiedBy>
  <cp:revision>28</cp:revision>
  <dcterms:created xsi:type="dcterms:W3CDTF">2016-05-22T13:45:02Z</dcterms:created>
  <dcterms:modified xsi:type="dcterms:W3CDTF">2016-10-15T08:31:13Z</dcterms:modified>
</cp:coreProperties>
</file>